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75213"/>
  <p:notesSz cx="6781800" cy="9856788"/>
  <p:defaultTextStyle>
    <a:defPPr>
      <a:defRPr lang="en-US"/>
    </a:defPPr>
    <a:lvl1pPr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1474788" indent="-101758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2951163" indent="-2036763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4427538" indent="-305593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5902325" indent="-4073525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5151"/>
    <a:srgbClr val="2C67AE"/>
    <a:srgbClr val="285EA0"/>
    <a:srgbClr val="2F70BF"/>
    <a:srgbClr val="055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783" autoAdjust="0"/>
  </p:normalViewPr>
  <p:slideViewPr>
    <p:cSldViewPr snapToGrid="0">
      <p:cViewPr varScale="1">
        <p:scale>
          <a:sx n="15" d="100"/>
          <a:sy n="15" d="100"/>
        </p:scale>
        <p:origin x="-2136" y="-204"/>
      </p:cViewPr>
      <p:guideLst>
        <p:guide orient="horz" pos="9535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bp05123\Desktop\Poster\Glasgow%20effective%20population%20based%20on%20new%20data%20Revis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bp05123\Desktop\Poster\Disaggregate%20IO%20Scotland%20paper%20revised%20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.strath.ac.uk\hdrive1\23\hbp05123\HEI%20Pr&#243;jekt\GLA%20CGE\Glasgow%20productivity%20shocks%20summary%20of%20results%20April%202009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.strath.ac.uk\hdrive1\23\hbp05123\HEI%20Pr&#243;jekt\Glasgow%20IO\Glasgow%20student%20impac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7"/>
  <c:chart>
    <c:title>
      <c:tx>
        <c:rich>
          <a:bodyPr/>
          <a:lstStyle/>
          <a:p>
            <a:pPr>
              <a:defRPr lang="en-GB"/>
            </a:pPr>
            <a:r>
              <a:rPr lang="en-GB"/>
              <a:t>HE skills</a:t>
            </a:r>
            <a:r>
              <a:rPr lang="en-GB" baseline="0"/>
              <a:t> proliferation by region and age group</a:t>
            </a:r>
            <a:endParaRPr lang="en-GB"/>
          </a:p>
        </c:rich>
      </c:tx>
    </c:title>
    <c:plotArea>
      <c:layout>
        <c:manualLayout>
          <c:layoutTarget val="inner"/>
          <c:xMode val="edge"/>
          <c:yMode val="edge"/>
          <c:x val="8.1035320429827376E-2"/>
          <c:y val="4.9892788825125808E-2"/>
          <c:w val="0.90379749584042401"/>
          <c:h val="0.83150638373592922"/>
        </c:manualLayout>
      </c:layout>
      <c:lineChart>
        <c:grouping val="standard"/>
        <c:ser>
          <c:idx val="0"/>
          <c:order val="0"/>
          <c:tx>
            <c:v>Glasgow</c:v>
          </c:tx>
          <c:spPr>
            <a:ln>
              <a:solidFill>
                <a:srgbClr val="C35151"/>
              </a:solidFill>
            </a:ln>
          </c:spPr>
          <c:marker>
            <c:symbol val="none"/>
          </c:marker>
          <c:cat>
            <c:numRef>
              <c:f>'Skills distribution GLA'!$A$9:$A$54</c:f>
              <c:numCache>
                <c:formatCode>General</c:formatCode>
                <c:ptCount val="4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</c:numCache>
            </c:numRef>
          </c:cat>
          <c:val>
            <c:numRef>
              <c:f>'Skills distribution GLA'!$B$9:$B$54</c:f>
              <c:numCache>
                <c:formatCode>0%</c:formatCode>
                <c:ptCount val="46"/>
                <c:pt idx="0">
                  <c:v>0.34900000000000031</c:v>
                </c:pt>
                <c:pt idx="1">
                  <c:v>0.34900000000000031</c:v>
                </c:pt>
                <c:pt idx="2">
                  <c:v>0.34900000000000031</c:v>
                </c:pt>
                <c:pt idx="3">
                  <c:v>0.34900000000000031</c:v>
                </c:pt>
                <c:pt idx="4">
                  <c:v>0.34900000000000031</c:v>
                </c:pt>
                <c:pt idx="5">
                  <c:v>0.54300000000000004</c:v>
                </c:pt>
                <c:pt idx="6">
                  <c:v>0.54300000000000004</c:v>
                </c:pt>
                <c:pt idx="7">
                  <c:v>0.54300000000000004</c:v>
                </c:pt>
                <c:pt idx="8">
                  <c:v>0.54300000000000004</c:v>
                </c:pt>
                <c:pt idx="9">
                  <c:v>0.54300000000000004</c:v>
                </c:pt>
                <c:pt idx="10">
                  <c:v>0.40700000000000008</c:v>
                </c:pt>
                <c:pt idx="11">
                  <c:v>0.40700000000000008</c:v>
                </c:pt>
                <c:pt idx="12">
                  <c:v>0.40700000000000008</c:v>
                </c:pt>
                <c:pt idx="13">
                  <c:v>0.40700000000000008</c:v>
                </c:pt>
                <c:pt idx="14">
                  <c:v>0.40700000000000008</c:v>
                </c:pt>
                <c:pt idx="15">
                  <c:v>0.40700000000000008</c:v>
                </c:pt>
                <c:pt idx="16">
                  <c:v>0.40700000000000008</c:v>
                </c:pt>
                <c:pt idx="17">
                  <c:v>0.40700000000000008</c:v>
                </c:pt>
                <c:pt idx="18">
                  <c:v>0.40700000000000008</c:v>
                </c:pt>
                <c:pt idx="19">
                  <c:v>0.40700000000000008</c:v>
                </c:pt>
                <c:pt idx="20" formatCode="0.0%">
                  <c:v>0.27900000000000008</c:v>
                </c:pt>
                <c:pt idx="21" formatCode="0.0%">
                  <c:v>0.27900000000000008</c:v>
                </c:pt>
                <c:pt idx="22" formatCode="0.0%">
                  <c:v>0.27900000000000008</c:v>
                </c:pt>
                <c:pt idx="23" formatCode="0.0%">
                  <c:v>0.27900000000000008</c:v>
                </c:pt>
                <c:pt idx="24" formatCode="0.0%">
                  <c:v>0.27900000000000008</c:v>
                </c:pt>
                <c:pt idx="25" formatCode="0.0%">
                  <c:v>0.27900000000000008</c:v>
                </c:pt>
                <c:pt idx="26" formatCode="0.0%">
                  <c:v>0.27900000000000008</c:v>
                </c:pt>
                <c:pt idx="27" formatCode="0.0%">
                  <c:v>0.27900000000000008</c:v>
                </c:pt>
                <c:pt idx="28" formatCode="0.0%">
                  <c:v>0.27900000000000008</c:v>
                </c:pt>
                <c:pt idx="29" formatCode="0.0%">
                  <c:v>0.27900000000000008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  <c:pt idx="38">
                  <c:v>0.2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0.2</c:v>
                </c:pt>
                <c:pt idx="44">
                  <c:v>0.2</c:v>
                </c:pt>
                <c:pt idx="45">
                  <c:v>0.2</c:v>
                </c:pt>
              </c:numCache>
            </c:numRef>
          </c:val>
        </c:ser>
        <c:ser>
          <c:idx val="2"/>
          <c:order val="1"/>
          <c:tx>
            <c:v>Rest of South West Scotland</c:v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'Skills distribution ROSWS'!$B$9:$B$54</c:f>
              <c:numCache>
                <c:formatCode>0%</c:formatCode>
                <c:ptCount val="46"/>
                <c:pt idx="0">
                  <c:v>0.34304511278195515</c:v>
                </c:pt>
                <c:pt idx="1">
                  <c:v>0.34304511278195515</c:v>
                </c:pt>
                <c:pt idx="2">
                  <c:v>0.34304511278195515</c:v>
                </c:pt>
                <c:pt idx="3">
                  <c:v>0.34304511278195515</c:v>
                </c:pt>
                <c:pt idx="4">
                  <c:v>0.34304511278195515</c:v>
                </c:pt>
                <c:pt idx="5">
                  <c:v>0.42857142857142899</c:v>
                </c:pt>
                <c:pt idx="6">
                  <c:v>0.42857142857142899</c:v>
                </c:pt>
                <c:pt idx="7">
                  <c:v>0.42857142857142899</c:v>
                </c:pt>
                <c:pt idx="8">
                  <c:v>0.42857142857142899</c:v>
                </c:pt>
                <c:pt idx="9">
                  <c:v>0.42857142857142899</c:v>
                </c:pt>
                <c:pt idx="10">
                  <c:v>0.35812672176308635</c:v>
                </c:pt>
                <c:pt idx="11">
                  <c:v>0.35812672176308635</c:v>
                </c:pt>
                <c:pt idx="12">
                  <c:v>0.35812672176308635</c:v>
                </c:pt>
                <c:pt idx="13">
                  <c:v>0.35812672176308635</c:v>
                </c:pt>
                <c:pt idx="14">
                  <c:v>0.35812672176308635</c:v>
                </c:pt>
                <c:pt idx="15">
                  <c:v>0.35812672176308635</c:v>
                </c:pt>
                <c:pt idx="16">
                  <c:v>0.35812672176308635</c:v>
                </c:pt>
                <c:pt idx="17">
                  <c:v>0.35812672176308635</c:v>
                </c:pt>
                <c:pt idx="18">
                  <c:v>0.35812672176308635</c:v>
                </c:pt>
                <c:pt idx="19">
                  <c:v>0.35812672176308635</c:v>
                </c:pt>
                <c:pt idx="20">
                  <c:v>0.34124087591240948</c:v>
                </c:pt>
                <c:pt idx="21">
                  <c:v>0.34124087591240948</c:v>
                </c:pt>
                <c:pt idx="22">
                  <c:v>0.34124087591240948</c:v>
                </c:pt>
                <c:pt idx="23">
                  <c:v>0.34124087591240948</c:v>
                </c:pt>
                <c:pt idx="24">
                  <c:v>0.34124087591240948</c:v>
                </c:pt>
                <c:pt idx="25">
                  <c:v>0.34124087591240948</c:v>
                </c:pt>
                <c:pt idx="26">
                  <c:v>0.34124087591240948</c:v>
                </c:pt>
                <c:pt idx="27">
                  <c:v>0.34124087591240948</c:v>
                </c:pt>
                <c:pt idx="28">
                  <c:v>0.34124087591240948</c:v>
                </c:pt>
                <c:pt idx="29">
                  <c:v>0.34124087591240948</c:v>
                </c:pt>
                <c:pt idx="30">
                  <c:v>0.257153205360377</c:v>
                </c:pt>
                <c:pt idx="31">
                  <c:v>0.257153205360377</c:v>
                </c:pt>
                <c:pt idx="32">
                  <c:v>0.257153205360377</c:v>
                </c:pt>
                <c:pt idx="33">
                  <c:v>0.257153205360377</c:v>
                </c:pt>
                <c:pt idx="34">
                  <c:v>0.257153205360377</c:v>
                </c:pt>
                <c:pt idx="35">
                  <c:v>0.257153205360377</c:v>
                </c:pt>
                <c:pt idx="36">
                  <c:v>0.257153205360377</c:v>
                </c:pt>
                <c:pt idx="37">
                  <c:v>0.257153205360377</c:v>
                </c:pt>
                <c:pt idx="38">
                  <c:v>0.257153205360377</c:v>
                </c:pt>
                <c:pt idx="39">
                  <c:v>0.257153205360377</c:v>
                </c:pt>
                <c:pt idx="40">
                  <c:v>0.257153205360377</c:v>
                </c:pt>
                <c:pt idx="41">
                  <c:v>0.257153205360377</c:v>
                </c:pt>
                <c:pt idx="42">
                  <c:v>0.257153205360377</c:v>
                </c:pt>
                <c:pt idx="43">
                  <c:v>0.257153205360377</c:v>
                </c:pt>
                <c:pt idx="44">
                  <c:v>0.257153205360377</c:v>
                </c:pt>
                <c:pt idx="45">
                  <c:v>0.257153205360377</c:v>
                </c:pt>
              </c:numCache>
            </c:numRef>
          </c:val>
        </c:ser>
        <c:ser>
          <c:idx val="4"/>
          <c:order val="2"/>
          <c:tx>
            <c:v>Scotland</c:v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val>
            <c:numRef>
              <c:f>'Skills distribution SCO (2)'!$B$9:$B$54</c:f>
              <c:numCache>
                <c:formatCode>0%</c:formatCode>
                <c:ptCount val="46"/>
                <c:pt idx="0">
                  <c:v>0.30800000000000022</c:v>
                </c:pt>
                <c:pt idx="1">
                  <c:v>0.30800000000000022</c:v>
                </c:pt>
                <c:pt idx="2">
                  <c:v>0.30800000000000022</c:v>
                </c:pt>
                <c:pt idx="3">
                  <c:v>0.30800000000000022</c:v>
                </c:pt>
                <c:pt idx="4">
                  <c:v>0.30800000000000022</c:v>
                </c:pt>
                <c:pt idx="5">
                  <c:v>0.46700000000000008</c:v>
                </c:pt>
                <c:pt idx="6">
                  <c:v>0.46700000000000008</c:v>
                </c:pt>
                <c:pt idx="7">
                  <c:v>0.46700000000000008</c:v>
                </c:pt>
                <c:pt idx="8">
                  <c:v>0.46700000000000008</c:v>
                </c:pt>
                <c:pt idx="9">
                  <c:v>0.46700000000000008</c:v>
                </c:pt>
                <c:pt idx="10">
                  <c:v>0.39900000000000035</c:v>
                </c:pt>
                <c:pt idx="11">
                  <c:v>0.39900000000000035</c:v>
                </c:pt>
                <c:pt idx="12">
                  <c:v>0.39900000000000035</c:v>
                </c:pt>
                <c:pt idx="13">
                  <c:v>0.39900000000000035</c:v>
                </c:pt>
                <c:pt idx="14">
                  <c:v>0.39900000000000035</c:v>
                </c:pt>
                <c:pt idx="15">
                  <c:v>0.39900000000000035</c:v>
                </c:pt>
                <c:pt idx="16">
                  <c:v>0.39900000000000035</c:v>
                </c:pt>
                <c:pt idx="17">
                  <c:v>0.39900000000000035</c:v>
                </c:pt>
                <c:pt idx="18">
                  <c:v>0.39900000000000035</c:v>
                </c:pt>
                <c:pt idx="19">
                  <c:v>0.39900000000000035</c:v>
                </c:pt>
                <c:pt idx="20">
                  <c:v>0.3510000000000002</c:v>
                </c:pt>
                <c:pt idx="21">
                  <c:v>0.3510000000000002</c:v>
                </c:pt>
                <c:pt idx="22">
                  <c:v>0.3510000000000002</c:v>
                </c:pt>
                <c:pt idx="23">
                  <c:v>0.3510000000000002</c:v>
                </c:pt>
                <c:pt idx="24">
                  <c:v>0.3510000000000002</c:v>
                </c:pt>
                <c:pt idx="25">
                  <c:v>0.3510000000000002</c:v>
                </c:pt>
                <c:pt idx="26">
                  <c:v>0.3510000000000002</c:v>
                </c:pt>
                <c:pt idx="27">
                  <c:v>0.3510000000000002</c:v>
                </c:pt>
                <c:pt idx="28">
                  <c:v>0.3510000000000002</c:v>
                </c:pt>
                <c:pt idx="29">
                  <c:v>0.3510000000000002</c:v>
                </c:pt>
                <c:pt idx="30">
                  <c:v>0.27600000000000002</c:v>
                </c:pt>
                <c:pt idx="31">
                  <c:v>0.27600000000000002</c:v>
                </c:pt>
                <c:pt idx="32">
                  <c:v>0.27600000000000002</c:v>
                </c:pt>
                <c:pt idx="33">
                  <c:v>0.27600000000000002</c:v>
                </c:pt>
                <c:pt idx="34">
                  <c:v>0.27600000000000002</c:v>
                </c:pt>
                <c:pt idx="35">
                  <c:v>0.27600000000000002</c:v>
                </c:pt>
                <c:pt idx="36">
                  <c:v>0.27600000000000002</c:v>
                </c:pt>
                <c:pt idx="37">
                  <c:v>0.27600000000000002</c:v>
                </c:pt>
                <c:pt idx="38">
                  <c:v>0.27600000000000002</c:v>
                </c:pt>
                <c:pt idx="39">
                  <c:v>0.27600000000000002</c:v>
                </c:pt>
                <c:pt idx="40">
                  <c:v>0.27600000000000002</c:v>
                </c:pt>
                <c:pt idx="41">
                  <c:v>0.27600000000000002</c:v>
                </c:pt>
                <c:pt idx="42">
                  <c:v>0.27600000000000002</c:v>
                </c:pt>
                <c:pt idx="43">
                  <c:v>0.27600000000000002</c:v>
                </c:pt>
                <c:pt idx="44">
                  <c:v>0.27600000000000002</c:v>
                </c:pt>
                <c:pt idx="45">
                  <c:v>0.27600000000000002</c:v>
                </c:pt>
              </c:numCache>
            </c:numRef>
          </c:val>
        </c:ser>
        <c:marker val="1"/>
        <c:axId val="41398272"/>
        <c:axId val="41399808"/>
      </c:lineChart>
      <c:catAx>
        <c:axId val="413982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n-GB" sz="1050" b="1"/>
            </a:pPr>
            <a:endParaRPr lang="en-US"/>
          </a:p>
        </c:txPr>
        <c:crossAx val="41399808"/>
        <c:crosses val="autoZero"/>
        <c:auto val="1"/>
        <c:lblAlgn val="ctr"/>
        <c:lblOffset val="100"/>
        <c:tickLblSkip val="1"/>
        <c:tickMarkSkip val="1"/>
      </c:catAx>
      <c:valAx>
        <c:axId val="41399808"/>
        <c:scaling>
          <c:orientation val="minMax"/>
          <c:max val="0.58000000000000029"/>
          <c:min val="0.1800000000000001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%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lang="en-GB" sz="1400"/>
            </a:pPr>
            <a:endParaRPr lang="en-US"/>
          </a:p>
        </c:txPr>
        <c:crossAx val="41398272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55390554981040996"/>
          <c:y val="0.22765087414920598"/>
          <c:w val="0.32449500172354423"/>
          <c:h val="0.188170826104364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lang="en-GB" sz="1800"/>
          </a:pPr>
          <a:endParaRPr lang="en-US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title>
      <c:tx>
        <c:rich>
          <a:bodyPr/>
          <a:lstStyle/>
          <a:p>
            <a:pPr>
              <a:defRPr lang="en-GB" sz="2000"/>
            </a:pPr>
            <a:r>
              <a:rPr lang="en-US" sz="2000"/>
              <a:t>Students at Glasgow HEIs by institution and origin (FTEs)</a:t>
            </a:r>
          </a:p>
        </c:rich>
      </c:tx>
      <c:layout>
        <c:manualLayout>
          <c:xMode val="edge"/>
          <c:yMode val="edge"/>
          <c:x val="1.0066078517261508E-3"/>
          <c:y val="0"/>
        </c:manualLayout>
      </c:layout>
    </c:title>
    <c:plotArea>
      <c:layout>
        <c:manualLayout>
          <c:layoutTarget val="inner"/>
          <c:xMode val="edge"/>
          <c:yMode val="edge"/>
          <c:x val="0.13511735638187511"/>
          <c:y val="8.7703484000801482E-2"/>
          <c:w val="0.82041616809063811"/>
          <c:h val="0.78383716870765996"/>
        </c:manualLayout>
      </c:layout>
      <c:barChart>
        <c:barDir val="col"/>
        <c:grouping val="stacked"/>
        <c:ser>
          <c:idx val="0"/>
          <c:order val="0"/>
          <c:tx>
            <c:strRef>
              <c:f>'Student numbers'!$B$34</c:f>
              <c:strCache>
                <c:ptCount val="1"/>
                <c:pt idx="0">
                  <c:v>Scotland</c:v>
                </c:pt>
              </c:strCache>
            </c:strRef>
          </c:tx>
          <c:cat>
            <c:strRef>
              <c:f>'Student numbers'!$A$35:$A$39</c:f>
              <c:strCache>
                <c:ptCount val="5"/>
                <c:pt idx="0">
                  <c:v>Glasgow</c:v>
                </c:pt>
                <c:pt idx="1">
                  <c:v>Strathclyde</c:v>
                </c:pt>
                <c:pt idx="2">
                  <c:v>Caledonian</c:v>
                </c:pt>
                <c:pt idx="3">
                  <c:v>GSA</c:v>
                </c:pt>
                <c:pt idx="4">
                  <c:v>RSAMD</c:v>
                </c:pt>
              </c:strCache>
            </c:strRef>
          </c:cat>
          <c:val>
            <c:numRef>
              <c:f>'Student numbers'!$B$35:$B$39</c:f>
              <c:numCache>
                <c:formatCode>General</c:formatCode>
                <c:ptCount val="5"/>
                <c:pt idx="0">
                  <c:v>14267.434999999994</c:v>
                </c:pt>
                <c:pt idx="1">
                  <c:v>13912.91</c:v>
                </c:pt>
                <c:pt idx="2">
                  <c:v>12465.92</c:v>
                </c:pt>
                <c:pt idx="3">
                  <c:v>789.23</c:v>
                </c:pt>
                <c:pt idx="4">
                  <c:v>439</c:v>
                </c:pt>
              </c:numCache>
            </c:numRef>
          </c:val>
        </c:ser>
        <c:ser>
          <c:idx val="1"/>
          <c:order val="1"/>
          <c:tx>
            <c:strRef>
              <c:f>'Student numbers'!$C$34</c:f>
              <c:strCache>
                <c:ptCount val="1"/>
                <c:pt idx="0">
                  <c:v>RUK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'Student numbers'!$A$35:$A$39</c:f>
              <c:strCache>
                <c:ptCount val="5"/>
                <c:pt idx="0">
                  <c:v>Glasgow</c:v>
                </c:pt>
                <c:pt idx="1">
                  <c:v>Strathclyde</c:v>
                </c:pt>
                <c:pt idx="2">
                  <c:v>Caledonian</c:v>
                </c:pt>
                <c:pt idx="3">
                  <c:v>GSA</c:v>
                </c:pt>
                <c:pt idx="4">
                  <c:v>RSAMD</c:v>
                </c:pt>
              </c:strCache>
            </c:strRef>
          </c:cat>
          <c:val>
            <c:numRef>
              <c:f>'Student numbers'!$C$35:$C$39</c:f>
              <c:numCache>
                <c:formatCode>General</c:formatCode>
                <c:ptCount val="5"/>
                <c:pt idx="0">
                  <c:v>2360.3870000000002</c:v>
                </c:pt>
                <c:pt idx="1">
                  <c:v>611.16199999999947</c:v>
                </c:pt>
                <c:pt idx="2">
                  <c:v>629.43999999999949</c:v>
                </c:pt>
                <c:pt idx="3">
                  <c:v>422.81</c:v>
                </c:pt>
                <c:pt idx="4">
                  <c:v>134.6</c:v>
                </c:pt>
              </c:numCache>
            </c:numRef>
          </c:val>
        </c:ser>
        <c:ser>
          <c:idx val="2"/>
          <c:order val="2"/>
          <c:tx>
            <c:strRef>
              <c:f>'Student numbers'!$D$34</c:f>
              <c:strCache>
                <c:ptCount val="1"/>
                <c:pt idx="0">
                  <c:v>ROW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'Student numbers'!$A$35:$A$39</c:f>
              <c:strCache>
                <c:ptCount val="5"/>
                <c:pt idx="0">
                  <c:v>Glasgow</c:v>
                </c:pt>
                <c:pt idx="1">
                  <c:v>Strathclyde</c:v>
                </c:pt>
                <c:pt idx="2">
                  <c:v>Caledonian</c:v>
                </c:pt>
                <c:pt idx="3">
                  <c:v>GSA</c:v>
                </c:pt>
                <c:pt idx="4">
                  <c:v>RSAMD</c:v>
                </c:pt>
              </c:strCache>
            </c:strRef>
          </c:cat>
          <c:val>
            <c:numRef>
              <c:f>'Student numbers'!$D$35:$D$39</c:f>
              <c:numCache>
                <c:formatCode>General</c:formatCode>
                <c:ptCount val="5"/>
                <c:pt idx="0">
                  <c:v>2145.0300000000002</c:v>
                </c:pt>
                <c:pt idx="1">
                  <c:v>1728.549</c:v>
                </c:pt>
                <c:pt idx="2">
                  <c:v>1053.96</c:v>
                </c:pt>
                <c:pt idx="3">
                  <c:v>289.08</c:v>
                </c:pt>
                <c:pt idx="4">
                  <c:v>104.6</c:v>
                </c:pt>
              </c:numCache>
            </c:numRef>
          </c:val>
        </c:ser>
        <c:gapWidth val="19"/>
        <c:overlap val="100"/>
        <c:axId val="41441920"/>
        <c:axId val="41447808"/>
      </c:barChart>
      <c:catAx>
        <c:axId val="41441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600"/>
            </a:pPr>
            <a:endParaRPr lang="en-US"/>
          </a:p>
        </c:txPr>
        <c:crossAx val="41447808"/>
        <c:crosses val="autoZero"/>
        <c:auto val="1"/>
        <c:lblAlgn val="ctr"/>
        <c:lblOffset val="100"/>
      </c:catAx>
      <c:valAx>
        <c:axId val="41447808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majorTickMark val="none"/>
        <c:tickLblPos val="nextTo"/>
        <c:txPr>
          <a:bodyPr/>
          <a:lstStyle/>
          <a:p>
            <a:pPr>
              <a:defRPr lang="en-GB" sz="1400"/>
            </a:pPr>
            <a:endParaRPr lang="en-US"/>
          </a:p>
        </c:txPr>
        <c:crossAx val="41441920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0905054406638302"/>
          <c:y val="0.18915979324284901"/>
          <c:w val="0.2241819314007889"/>
          <c:h val="0.23717499237444001"/>
        </c:manualLayout>
      </c:layout>
      <c:txPr>
        <a:bodyPr/>
        <a:lstStyle/>
        <a:p>
          <a:pPr>
            <a:defRPr lang="en-GB" sz="1600"/>
          </a:pPr>
          <a:endParaRPr lang="en-US"/>
        </a:p>
      </c:txPr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 algn="r">
              <a:defRPr lang="en-GB" sz="2000"/>
            </a:pPr>
            <a:r>
              <a:rPr lang="en-GB" sz="2000"/>
              <a:t>Long run impact of  current levels of</a:t>
            </a:r>
            <a:r>
              <a:rPr lang="en-GB" sz="2000" baseline="0"/>
              <a:t> </a:t>
            </a:r>
            <a:r>
              <a:rPr lang="en-GB" sz="2000"/>
              <a:t>skill upgrading </a:t>
            </a:r>
            <a:r>
              <a:rPr lang="en-GB" sz="2000" baseline="0"/>
              <a:t>in Glasgow </a:t>
            </a:r>
            <a:br>
              <a:rPr lang="en-GB" sz="2000" baseline="0"/>
            </a:br>
            <a:r>
              <a:rPr lang="en-GB" sz="2000" baseline="0"/>
              <a:t>(labour productivity 6.1%</a:t>
            </a:r>
            <a:r>
              <a:rPr lang="en-GB" sz="2000" baseline="0">
                <a:latin typeface="Calibri"/>
              </a:rPr>
              <a:t>↑</a:t>
            </a:r>
            <a:r>
              <a:rPr lang="en-GB" sz="2000" baseline="0"/>
              <a:t>)</a:t>
            </a:r>
            <a:endParaRPr lang="en-GB" sz="2000"/>
          </a:p>
        </c:rich>
      </c:tx>
      <c:layout>
        <c:manualLayout>
          <c:xMode val="edge"/>
          <c:yMode val="edge"/>
          <c:x val="0.25900273224043702"/>
          <c:y val="6.2695924764890314E-3"/>
        </c:manualLayout>
      </c:layout>
      <c:overlay val="1"/>
      <c:spPr>
        <a:noFill/>
        <a:ln>
          <a:noFill/>
        </a:ln>
      </c:spPr>
    </c:title>
    <c:plotArea>
      <c:layout>
        <c:manualLayout>
          <c:layoutTarget val="inner"/>
          <c:xMode val="edge"/>
          <c:yMode val="edge"/>
          <c:x val="0.1918795447700179"/>
          <c:y val="8.2346078213577492E-2"/>
          <c:w val="0.7795617658448426"/>
          <c:h val="0.8422552431729744"/>
        </c:manualLayout>
      </c:layout>
      <c:barChart>
        <c:barDir val="bar"/>
        <c:grouping val="clustered"/>
        <c:ser>
          <c:idx val="0"/>
          <c:order val="0"/>
          <c:dLbls>
            <c:numFmt formatCode="0.0&quot;%&quot;" sourceLinked="0"/>
            <c:txPr>
              <a:bodyPr/>
              <a:lstStyle/>
              <a:p>
                <a:pPr>
                  <a:defRPr lang="en-GB" sz="1400" b="1"/>
                </a:pPr>
                <a:endParaRPr lang="en-US"/>
              </a:p>
            </c:txPr>
            <c:showVal val="1"/>
          </c:dLbls>
          <c:cat>
            <c:strRef>
              <c:f>'Brief summary'!$A$165:$A$176</c:f>
              <c:strCache>
                <c:ptCount val="12"/>
                <c:pt idx="0">
                  <c:v>  GDP (Income measure) </c:v>
                </c:pt>
                <c:pt idx="1">
                  <c:v>  Consumption </c:v>
                </c:pt>
                <c:pt idx="2">
                  <c:v>  Investment </c:v>
                </c:pt>
                <c:pt idx="3">
                  <c:v>  Nominal take home wage </c:v>
                </c:pt>
                <c:pt idx="4">
                  <c:v>  Real T-H consumption wage </c:v>
                </c:pt>
                <c:pt idx="5">
                  <c:v>  Total employment (000's): </c:v>
                </c:pt>
                <c:pt idx="6">
                  <c:v>  Consumer price index </c:v>
                </c:pt>
                <c:pt idx="7">
                  <c:v>  Capital Stock: </c:v>
                </c:pt>
                <c:pt idx="8">
                  <c:v>  Exports to ROS: </c:v>
                </c:pt>
                <c:pt idx="9">
                  <c:v>  Exports to RUK/ROW: </c:v>
                </c:pt>
                <c:pt idx="10">
                  <c:v>  Imports from ROS:</c:v>
                </c:pt>
                <c:pt idx="11">
                  <c:v>  Imports from RUK/ROW: </c:v>
                </c:pt>
              </c:strCache>
            </c:strRef>
          </c:cat>
          <c:val>
            <c:numRef>
              <c:f>'Brief summary'!$E$165:$E$176</c:f>
              <c:numCache>
                <c:formatCode>#,##0.00</c:formatCode>
                <c:ptCount val="12"/>
                <c:pt idx="0">
                  <c:v>5.5419999999999998</c:v>
                </c:pt>
                <c:pt idx="1">
                  <c:v>1.61</c:v>
                </c:pt>
                <c:pt idx="2">
                  <c:v>4.1839999999999975</c:v>
                </c:pt>
                <c:pt idx="3">
                  <c:v>-1.071</c:v>
                </c:pt>
                <c:pt idx="4">
                  <c:v>0</c:v>
                </c:pt>
                <c:pt idx="5">
                  <c:v>1.7529999999999992</c:v>
                </c:pt>
                <c:pt idx="6">
                  <c:v>-1.071</c:v>
                </c:pt>
                <c:pt idx="7">
                  <c:v>6.8156799999999986</c:v>
                </c:pt>
                <c:pt idx="8">
                  <c:v>3.8391199999999985</c:v>
                </c:pt>
                <c:pt idx="9">
                  <c:v>20.750880000000013</c:v>
                </c:pt>
                <c:pt idx="10">
                  <c:v>6.0437499999999984</c:v>
                </c:pt>
                <c:pt idx="11">
                  <c:v>7.0049285714285654</c:v>
                </c:pt>
              </c:numCache>
            </c:numRef>
          </c:val>
        </c:ser>
        <c:dLbls>
          <c:showVal val="1"/>
        </c:dLbls>
        <c:gapWidth val="75"/>
        <c:axId val="41480576"/>
        <c:axId val="41482112"/>
      </c:barChart>
      <c:catAx>
        <c:axId val="41480576"/>
        <c:scaling>
          <c:orientation val="minMax"/>
        </c:scaling>
        <c:axPos val="l"/>
        <c:numFmt formatCode="General" sourceLinked="1"/>
        <c:majorTickMark val="none"/>
        <c:tickLblPos val="low"/>
        <c:txPr>
          <a:bodyPr rot="0"/>
          <a:lstStyle/>
          <a:p>
            <a:pPr>
              <a:defRPr lang="en-GB" sz="1400" b="1"/>
            </a:pPr>
            <a:endParaRPr lang="en-US"/>
          </a:p>
        </c:txPr>
        <c:crossAx val="41482112"/>
        <c:crosses val="autoZero"/>
        <c:lblAlgn val="ctr"/>
        <c:lblOffset val="100"/>
      </c:catAx>
      <c:valAx>
        <c:axId val="41482112"/>
        <c:scaling>
          <c:orientation val="minMax"/>
        </c:scaling>
        <c:axPos val="b"/>
        <c:numFmt formatCode="0.0&quot;%&quot;" sourceLinked="0"/>
        <c:majorTickMark val="none"/>
        <c:tickLblPos val="nextTo"/>
        <c:txPr>
          <a:bodyPr/>
          <a:lstStyle/>
          <a:p>
            <a:pPr>
              <a:defRPr lang="en-GB" sz="1400" b="1"/>
            </a:pPr>
            <a:endParaRPr lang="en-US"/>
          </a:p>
        </c:txPr>
        <c:crossAx val="41480576"/>
        <c:crosses val="autoZero"/>
        <c:crossBetween val="between"/>
      </c:valAx>
    </c:plotArea>
    <c:plotVisOnly val="1"/>
    <c:dispBlanksAs val="gap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title>
      <c:tx>
        <c:rich>
          <a:bodyPr/>
          <a:lstStyle/>
          <a:p>
            <a:pPr>
              <a:defRPr lang="en-GB"/>
            </a:pPr>
            <a:r>
              <a:rPr lang="en-GB"/>
              <a:t>GDP impact of HEIs in Glasgow </a:t>
            </a:r>
            <a:br>
              <a:rPr lang="en-GB"/>
            </a:br>
            <a:r>
              <a:rPr lang="en-GB"/>
              <a:t>on Glasgow City</a:t>
            </a:r>
            <a:r>
              <a:rPr lang="en-GB" baseline="0"/>
              <a:t> (£m)</a:t>
            </a:r>
            <a:endParaRPr lang="en-GB"/>
          </a:p>
        </c:rich>
      </c:tx>
    </c:title>
    <c:plotArea>
      <c:layout>
        <c:manualLayout>
          <c:layoutTarget val="inner"/>
          <c:xMode val="edge"/>
          <c:yMode val="edge"/>
          <c:x val="6.1831492755713237E-2"/>
          <c:y val="2.6211690814548012E-2"/>
          <c:w val="0.92314535901399242"/>
          <c:h val="0.8768948324202972"/>
        </c:manualLayout>
      </c:layout>
      <c:barChart>
        <c:barDir val="col"/>
        <c:grouping val="stacked"/>
        <c:ser>
          <c:idx val="0"/>
          <c:order val="0"/>
          <c:tx>
            <c:strRef>
              <c:f>'Stud sp results'!$B$57</c:f>
              <c:strCache>
                <c:ptCount val="1"/>
                <c:pt idx="0">
                  <c:v>Institutions and staff spending</c:v>
                </c:pt>
              </c:strCache>
            </c:strRef>
          </c:tx>
          <c:dLbls>
            <c:delete val="1"/>
          </c:dLbls>
          <c:cat>
            <c:strRef>
              <c:f>'Stud sp results'!$A$58:$A$62</c:f>
              <c:strCache>
                <c:ptCount val="5"/>
                <c:pt idx="0">
                  <c:v>RSAMD</c:v>
                </c:pt>
                <c:pt idx="1">
                  <c:v>GSA</c:v>
                </c:pt>
                <c:pt idx="2">
                  <c:v>Cali</c:v>
                </c:pt>
                <c:pt idx="3">
                  <c:v>Strathclyde</c:v>
                </c:pt>
                <c:pt idx="4">
                  <c:v>Glasgow</c:v>
                </c:pt>
              </c:strCache>
            </c:strRef>
          </c:cat>
          <c:val>
            <c:numRef>
              <c:f>'Stud sp results'!$B$58:$B$62</c:f>
              <c:numCache>
                <c:formatCode>General</c:formatCode>
                <c:ptCount val="5"/>
                <c:pt idx="0">
                  <c:v>10.400954867667227</c:v>
                </c:pt>
                <c:pt idx="1">
                  <c:v>16.688602527278295</c:v>
                </c:pt>
                <c:pt idx="2">
                  <c:v>101.94843926517761</c:v>
                </c:pt>
                <c:pt idx="3">
                  <c:v>184.41564727632795</c:v>
                </c:pt>
                <c:pt idx="4">
                  <c:v>314.12968716049232</c:v>
                </c:pt>
              </c:numCache>
            </c:numRef>
          </c:val>
        </c:ser>
        <c:ser>
          <c:idx val="1"/>
          <c:order val="1"/>
          <c:tx>
            <c:strRef>
              <c:f>'Stud sp results'!$C$57</c:f>
              <c:strCache>
                <c:ptCount val="1"/>
                <c:pt idx="0">
                  <c:v>Student spending</c:v>
                </c:pt>
              </c:strCache>
            </c:strRef>
          </c:tx>
          <c:spPr>
            <a:solidFill>
              <a:schemeClr val="accent2"/>
            </a:solidFill>
          </c:spPr>
          <c:dLbls>
            <c:delete val="1"/>
          </c:dLbls>
          <c:cat>
            <c:strRef>
              <c:f>'Stud sp results'!$A$58:$A$62</c:f>
              <c:strCache>
                <c:ptCount val="5"/>
                <c:pt idx="0">
                  <c:v>RSAMD</c:v>
                </c:pt>
                <c:pt idx="1">
                  <c:v>GSA</c:v>
                </c:pt>
                <c:pt idx="2">
                  <c:v>Cali</c:v>
                </c:pt>
                <c:pt idx="3">
                  <c:v>Strathclyde</c:v>
                </c:pt>
                <c:pt idx="4">
                  <c:v>Glasgow</c:v>
                </c:pt>
              </c:strCache>
            </c:strRef>
          </c:cat>
          <c:val>
            <c:numRef>
              <c:f>'Stud sp results'!$C$58:$C$62</c:f>
              <c:numCache>
                <c:formatCode>General</c:formatCode>
                <c:ptCount val="5"/>
                <c:pt idx="0">
                  <c:v>2.2800063112176638</c:v>
                </c:pt>
                <c:pt idx="1">
                  <c:v>5.2138379616815644</c:v>
                </c:pt>
                <c:pt idx="2">
                  <c:v>57.151040551036743</c:v>
                </c:pt>
                <c:pt idx="3">
                  <c:v>84.175821239881316</c:v>
                </c:pt>
                <c:pt idx="4">
                  <c:v>79.096101296506731</c:v>
                </c:pt>
              </c:numCache>
            </c:numRef>
          </c:val>
        </c:ser>
        <c:dLbls>
          <c:showVal val="1"/>
        </c:dLbls>
        <c:gapWidth val="11"/>
        <c:overlap val="100"/>
        <c:axId val="41518976"/>
        <c:axId val="41520512"/>
      </c:barChart>
      <c:catAx>
        <c:axId val="415189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n-GB" sz="1600"/>
            </a:pPr>
            <a:endParaRPr lang="en-US"/>
          </a:p>
        </c:txPr>
        <c:crossAx val="41520512"/>
        <c:crosses val="autoZero"/>
        <c:auto val="1"/>
        <c:lblAlgn val="ctr"/>
        <c:lblOffset val="100"/>
        <c:tickLblSkip val="1"/>
        <c:tickMarkSkip val="1"/>
      </c:catAx>
      <c:valAx>
        <c:axId val="41520512"/>
        <c:scaling>
          <c:orientation val="minMax"/>
          <c:max val="400"/>
          <c:min val="0"/>
        </c:scaling>
        <c:axPos val="l"/>
        <c:numFmt formatCode="#,##0" sourceLinked="0"/>
        <c:majorTickMark val="none"/>
        <c:tickLblPos val="nextTo"/>
        <c:txPr>
          <a:bodyPr rot="0" vert="horz"/>
          <a:lstStyle/>
          <a:p>
            <a:pPr>
              <a:defRPr lang="en-GB" sz="1400"/>
            </a:pPr>
            <a:endParaRPr lang="en-US"/>
          </a:p>
        </c:txPr>
        <c:crossAx val="41518976"/>
        <c:crosses val="autoZero"/>
        <c:crossBetween val="between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0.11650757937722905"/>
          <c:y val="0.2235679329648281"/>
          <c:w val="0.22068843442342018"/>
          <c:h val="0.24672479312274812"/>
        </c:manualLayout>
      </c:layout>
      <c:overlay val="1"/>
      <c:spPr>
        <a:noFill/>
        <a:ln>
          <a:noFill/>
        </a:ln>
      </c:spPr>
      <c:txPr>
        <a:bodyPr/>
        <a:lstStyle/>
        <a:p>
          <a:pPr>
            <a:defRPr lang="en-GB" sz="1600"/>
          </a:pPr>
          <a:endParaRPr lang="en-US"/>
        </a:p>
      </c:txPr>
    </c:legend>
    <c:plotVisOnly val="1"/>
    <c:dispBlanksAs val="gap"/>
  </c:chart>
  <c:spPr>
    <a:noFill/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0C7AD-2FE5-45EC-9682-DDAE2B23D349}" type="doc">
      <dgm:prSet loTypeId="urn:microsoft.com/office/officeart/2005/8/layout/radial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BD133FFC-358D-4795-B627-BC43D3EF70C3}">
      <dgm:prSet phldrT="[Text]"/>
      <dgm:spPr/>
      <dgm:t>
        <a:bodyPr/>
        <a:lstStyle/>
        <a:p>
          <a:r>
            <a:rPr lang="is-IS" dirty="0" smtClean="0"/>
            <a:t>Demand side impacts</a:t>
          </a:r>
          <a:endParaRPr lang="en-GB" dirty="0"/>
        </a:p>
      </dgm:t>
    </dgm:pt>
    <dgm:pt modelId="{D753247C-30D2-4B37-9BF9-E733EABDCAB0}" type="parTrans" cxnId="{977316BF-C8B5-4129-9440-A0D3C0A88585}">
      <dgm:prSet/>
      <dgm:spPr/>
      <dgm:t>
        <a:bodyPr/>
        <a:lstStyle/>
        <a:p>
          <a:endParaRPr lang="en-GB"/>
        </a:p>
      </dgm:t>
    </dgm:pt>
    <dgm:pt modelId="{673376EB-5AA2-4E44-9F3A-EDF4ADAB411E}" type="sibTrans" cxnId="{977316BF-C8B5-4129-9440-A0D3C0A88585}">
      <dgm:prSet/>
      <dgm:spPr/>
      <dgm:t>
        <a:bodyPr/>
        <a:lstStyle/>
        <a:p>
          <a:endParaRPr lang="en-GB"/>
        </a:p>
      </dgm:t>
    </dgm:pt>
    <dgm:pt modelId="{2A7FCBA3-60D7-4527-9423-DCFF561A10AF}">
      <dgm:prSet phldrT="[Text]"/>
      <dgm:spPr/>
      <dgm:t>
        <a:bodyPr/>
        <a:lstStyle/>
        <a:p>
          <a:r>
            <a:rPr lang="is-IS" dirty="0" smtClean="0"/>
            <a:t>Institutional expenditure</a:t>
          </a:r>
          <a:endParaRPr lang="en-GB" dirty="0"/>
        </a:p>
      </dgm:t>
    </dgm:pt>
    <dgm:pt modelId="{A32F998D-823E-4260-8E47-77F08B9833A5}" type="parTrans" cxnId="{4BEFE2AA-1495-4DDF-ABB5-6B243ED05015}">
      <dgm:prSet/>
      <dgm:spPr/>
      <dgm:t>
        <a:bodyPr/>
        <a:lstStyle/>
        <a:p>
          <a:endParaRPr lang="en-GB"/>
        </a:p>
      </dgm:t>
    </dgm:pt>
    <dgm:pt modelId="{B900F22C-7FDA-4809-9739-9A0ED4C4A2F0}" type="sibTrans" cxnId="{4BEFE2AA-1495-4DDF-ABB5-6B243ED05015}">
      <dgm:prSet/>
      <dgm:spPr/>
      <dgm:t>
        <a:bodyPr/>
        <a:lstStyle/>
        <a:p>
          <a:endParaRPr lang="en-GB"/>
        </a:p>
      </dgm:t>
    </dgm:pt>
    <dgm:pt modelId="{1277CDE8-3ABB-453B-B893-0AF48EC156C1}">
      <dgm:prSet phldrT="[Text]"/>
      <dgm:spPr/>
      <dgm:t>
        <a:bodyPr/>
        <a:lstStyle/>
        <a:p>
          <a:r>
            <a:rPr lang="is-IS" dirty="0" smtClean="0"/>
            <a:t>Student’s consumption expenditure</a:t>
          </a:r>
          <a:endParaRPr lang="en-GB" dirty="0"/>
        </a:p>
      </dgm:t>
    </dgm:pt>
    <dgm:pt modelId="{0928A28E-DF8A-4BEC-BE05-AD60D9FB50D6}" type="parTrans" cxnId="{D5BDA9E1-42B6-4A28-80B8-008638B6B2D1}">
      <dgm:prSet/>
      <dgm:spPr/>
      <dgm:t>
        <a:bodyPr/>
        <a:lstStyle/>
        <a:p>
          <a:endParaRPr lang="en-GB"/>
        </a:p>
      </dgm:t>
    </dgm:pt>
    <dgm:pt modelId="{0144C8CF-32BD-432B-85FF-81911D96765D}" type="sibTrans" cxnId="{D5BDA9E1-42B6-4A28-80B8-008638B6B2D1}">
      <dgm:prSet/>
      <dgm:spPr/>
      <dgm:t>
        <a:bodyPr/>
        <a:lstStyle/>
        <a:p>
          <a:endParaRPr lang="en-GB"/>
        </a:p>
      </dgm:t>
    </dgm:pt>
    <dgm:pt modelId="{F1949642-0969-4FD5-9CC8-3203EACB3C9E}">
      <dgm:prSet phldrT="[Text]"/>
      <dgm:spPr/>
      <dgm:t>
        <a:bodyPr/>
        <a:lstStyle/>
        <a:p>
          <a:r>
            <a:rPr lang="is-IS" dirty="0" smtClean="0"/>
            <a:t>Spatial (supply side) impacts</a:t>
          </a:r>
          <a:endParaRPr lang="en-GB" dirty="0"/>
        </a:p>
      </dgm:t>
    </dgm:pt>
    <dgm:pt modelId="{2C3149AB-D2AD-4190-8CE5-8D1CBB4CCFF7}" type="parTrans" cxnId="{0A8C74D7-8279-4EB6-A7F7-825C9197B9E0}">
      <dgm:prSet/>
      <dgm:spPr/>
      <dgm:t>
        <a:bodyPr/>
        <a:lstStyle/>
        <a:p>
          <a:endParaRPr lang="en-GB"/>
        </a:p>
      </dgm:t>
    </dgm:pt>
    <dgm:pt modelId="{BA66E22E-BEEB-4C89-AE9C-A34B67AFE398}" type="sibTrans" cxnId="{0A8C74D7-8279-4EB6-A7F7-825C9197B9E0}">
      <dgm:prSet/>
      <dgm:spPr/>
      <dgm:t>
        <a:bodyPr/>
        <a:lstStyle/>
        <a:p>
          <a:endParaRPr lang="en-GB"/>
        </a:p>
      </dgm:t>
    </dgm:pt>
    <dgm:pt modelId="{605310A9-AADB-450C-8E6C-CE8ABB8B1584}">
      <dgm:prSet phldrT="[Text]"/>
      <dgm:spPr/>
      <dgm:t>
        <a:bodyPr/>
        <a:lstStyle/>
        <a:p>
          <a:r>
            <a:rPr lang="is-IS" dirty="0" smtClean="0"/>
            <a:t>Pull on highly skilled labour</a:t>
          </a:r>
          <a:endParaRPr lang="en-GB" dirty="0"/>
        </a:p>
      </dgm:t>
    </dgm:pt>
    <dgm:pt modelId="{CF22D5A0-7E66-495C-B9CB-13C0E01B1210}" type="parTrans" cxnId="{993391C1-64FD-4DD6-B53D-809D9D21953D}">
      <dgm:prSet/>
      <dgm:spPr/>
      <dgm:t>
        <a:bodyPr/>
        <a:lstStyle/>
        <a:p>
          <a:endParaRPr lang="en-GB"/>
        </a:p>
      </dgm:t>
    </dgm:pt>
    <dgm:pt modelId="{6B43E395-BF30-41BB-987E-9A151907A596}" type="sibTrans" cxnId="{993391C1-64FD-4DD6-B53D-809D9D21953D}">
      <dgm:prSet/>
      <dgm:spPr/>
      <dgm:t>
        <a:bodyPr/>
        <a:lstStyle/>
        <a:p>
          <a:endParaRPr lang="en-GB"/>
        </a:p>
      </dgm:t>
    </dgm:pt>
    <dgm:pt modelId="{03001AA7-89C9-4C71-9557-487AC4CDD6E5}">
      <dgm:prSet phldrT="[Text]"/>
      <dgm:spPr/>
      <dgm:t>
        <a:bodyPr/>
        <a:lstStyle/>
        <a:p>
          <a:r>
            <a:rPr lang="is-IS" dirty="0" smtClean="0"/>
            <a:t>Attract private R+D</a:t>
          </a:r>
          <a:endParaRPr lang="en-GB" dirty="0"/>
        </a:p>
      </dgm:t>
    </dgm:pt>
    <dgm:pt modelId="{107A6F41-0464-4E86-A261-64DBE69130E7}" type="parTrans" cxnId="{3C2F96CC-E589-4C6A-B0CD-DD69C47605ED}">
      <dgm:prSet/>
      <dgm:spPr/>
      <dgm:t>
        <a:bodyPr/>
        <a:lstStyle/>
        <a:p>
          <a:endParaRPr lang="en-GB"/>
        </a:p>
      </dgm:t>
    </dgm:pt>
    <dgm:pt modelId="{65693BEE-EDA1-4CD6-BC54-2CDD581ABD03}" type="sibTrans" cxnId="{3C2F96CC-E589-4C6A-B0CD-DD69C47605ED}">
      <dgm:prSet/>
      <dgm:spPr/>
      <dgm:t>
        <a:bodyPr/>
        <a:lstStyle/>
        <a:p>
          <a:endParaRPr lang="en-GB"/>
        </a:p>
      </dgm:t>
    </dgm:pt>
    <dgm:pt modelId="{811D6974-C685-4017-B714-D2F2D96CEE65}">
      <dgm:prSet phldrT="[Text]"/>
      <dgm:spPr/>
      <dgm:t>
        <a:bodyPr/>
        <a:lstStyle/>
        <a:p>
          <a:r>
            <a:rPr lang="is-IS" dirty="0" smtClean="0"/>
            <a:t>Supply side impacts</a:t>
          </a:r>
          <a:endParaRPr lang="en-GB" dirty="0"/>
        </a:p>
      </dgm:t>
    </dgm:pt>
    <dgm:pt modelId="{7EAEEB0C-1CAA-4463-841F-5E847CEA0F73}" type="parTrans" cxnId="{8F67909E-DB0D-45C4-9530-9AF5A49345F1}">
      <dgm:prSet/>
      <dgm:spPr/>
      <dgm:t>
        <a:bodyPr/>
        <a:lstStyle/>
        <a:p>
          <a:endParaRPr lang="en-GB"/>
        </a:p>
      </dgm:t>
    </dgm:pt>
    <dgm:pt modelId="{09AFA970-FE23-4F2C-9F08-6574E6103ACF}" type="sibTrans" cxnId="{8F67909E-DB0D-45C4-9530-9AF5A49345F1}">
      <dgm:prSet/>
      <dgm:spPr/>
      <dgm:t>
        <a:bodyPr/>
        <a:lstStyle/>
        <a:p>
          <a:endParaRPr lang="en-GB"/>
        </a:p>
      </dgm:t>
    </dgm:pt>
    <dgm:pt modelId="{8FDFA97B-40E5-47C2-8C07-27E9B70DE012}">
      <dgm:prSet phldrT="[Text]"/>
      <dgm:spPr/>
      <dgm:t>
        <a:bodyPr/>
        <a:lstStyle/>
        <a:p>
          <a:r>
            <a:rPr lang="is-IS" dirty="0" smtClean="0"/>
            <a:t>Skills/labour productivity</a:t>
          </a:r>
          <a:endParaRPr lang="en-GB" dirty="0"/>
        </a:p>
      </dgm:t>
    </dgm:pt>
    <dgm:pt modelId="{75D38F1D-196C-424C-946F-9E851CA5C554}" type="parTrans" cxnId="{91E0B8AD-20FD-4159-8A9E-65813F98A4B4}">
      <dgm:prSet/>
      <dgm:spPr/>
      <dgm:t>
        <a:bodyPr/>
        <a:lstStyle/>
        <a:p>
          <a:endParaRPr lang="en-GB"/>
        </a:p>
      </dgm:t>
    </dgm:pt>
    <dgm:pt modelId="{E0C19E47-A96F-4323-8CF4-2BB4FC9D5481}" type="sibTrans" cxnId="{91E0B8AD-20FD-4159-8A9E-65813F98A4B4}">
      <dgm:prSet/>
      <dgm:spPr/>
      <dgm:t>
        <a:bodyPr/>
        <a:lstStyle/>
        <a:p>
          <a:endParaRPr lang="en-GB"/>
        </a:p>
      </dgm:t>
    </dgm:pt>
    <dgm:pt modelId="{C3C7DB70-BCBC-4A71-BF97-E7932F8326EB}">
      <dgm:prSet phldrT="[Text]"/>
      <dgm:spPr/>
      <dgm:t>
        <a:bodyPr/>
        <a:lstStyle/>
        <a:p>
          <a:r>
            <a:rPr lang="is-IS" dirty="0" smtClean="0"/>
            <a:t>Spillovers</a:t>
          </a:r>
          <a:endParaRPr lang="en-GB" dirty="0"/>
        </a:p>
      </dgm:t>
    </dgm:pt>
    <dgm:pt modelId="{546296C8-AD6F-4786-B3F0-91B3F4137D4D}" type="parTrans" cxnId="{AF8A98A0-461F-47A4-AE1E-5B0C4DE991C4}">
      <dgm:prSet/>
      <dgm:spPr/>
      <dgm:t>
        <a:bodyPr/>
        <a:lstStyle/>
        <a:p>
          <a:endParaRPr lang="en-GB"/>
        </a:p>
      </dgm:t>
    </dgm:pt>
    <dgm:pt modelId="{2B5FB179-5C80-48E8-9F94-2B10208AE168}" type="sibTrans" cxnId="{AF8A98A0-461F-47A4-AE1E-5B0C4DE991C4}">
      <dgm:prSet/>
      <dgm:spPr/>
      <dgm:t>
        <a:bodyPr/>
        <a:lstStyle/>
        <a:p>
          <a:endParaRPr lang="en-GB"/>
        </a:p>
      </dgm:t>
    </dgm:pt>
    <dgm:pt modelId="{4E3CCFBC-BE99-43E4-96D3-6876183EDFA5}">
      <dgm:prSet/>
      <dgm:spPr/>
      <dgm:t>
        <a:bodyPr/>
        <a:lstStyle/>
        <a:p>
          <a:r>
            <a:rPr lang="is-IS" dirty="0" smtClean="0"/>
            <a:t>Wider (supply side) impacts</a:t>
          </a:r>
          <a:endParaRPr lang="en-GB" dirty="0"/>
        </a:p>
      </dgm:t>
    </dgm:pt>
    <dgm:pt modelId="{56F8F21C-7C16-4086-B34C-7793EE9DDF0B}" type="parTrans" cxnId="{596CF6F7-CD44-4034-BD5C-CE49ACDB07ED}">
      <dgm:prSet/>
      <dgm:spPr/>
      <dgm:t>
        <a:bodyPr/>
        <a:lstStyle/>
        <a:p>
          <a:endParaRPr lang="en-GB"/>
        </a:p>
      </dgm:t>
    </dgm:pt>
    <dgm:pt modelId="{3769D759-3B9B-46CE-9263-36E2ED73BCF6}" type="sibTrans" cxnId="{596CF6F7-CD44-4034-BD5C-CE49ACDB07ED}">
      <dgm:prSet/>
      <dgm:spPr/>
      <dgm:t>
        <a:bodyPr/>
        <a:lstStyle/>
        <a:p>
          <a:endParaRPr lang="en-GB"/>
        </a:p>
      </dgm:t>
    </dgm:pt>
    <dgm:pt modelId="{48EABDCF-4103-4B5F-8E13-936972520768}">
      <dgm:prSet/>
      <dgm:spPr/>
      <dgm:t>
        <a:bodyPr/>
        <a:lstStyle/>
        <a:p>
          <a:r>
            <a:rPr lang="is-IS" dirty="0" smtClean="0"/>
            <a:t>Crime rates</a:t>
          </a:r>
          <a:endParaRPr lang="en-GB" dirty="0"/>
        </a:p>
      </dgm:t>
    </dgm:pt>
    <dgm:pt modelId="{9FDCF208-B447-435C-A68D-65EBD96CAB65}" type="parTrans" cxnId="{93612955-243F-4C37-8398-B6D3ACA59401}">
      <dgm:prSet/>
      <dgm:spPr/>
      <dgm:t>
        <a:bodyPr/>
        <a:lstStyle/>
        <a:p>
          <a:endParaRPr lang="en-GB"/>
        </a:p>
      </dgm:t>
    </dgm:pt>
    <dgm:pt modelId="{44DF1F8E-9B83-4C81-B521-AD9B71CC75E8}" type="sibTrans" cxnId="{93612955-243F-4C37-8398-B6D3ACA59401}">
      <dgm:prSet/>
      <dgm:spPr/>
      <dgm:t>
        <a:bodyPr/>
        <a:lstStyle/>
        <a:p>
          <a:endParaRPr lang="en-GB"/>
        </a:p>
      </dgm:t>
    </dgm:pt>
    <dgm:pt modelId="{DFE763C2-EBAA-4DE0-B728-FB11D7F628B6}">
      <dgm:prSet/>
      <dgm:spPr/>
      <dgm:t>
        <a:bodyPr/>
        <a:lstStyle/>
        <a:p>
          <a:r>
            <a:rPr lang="is-IS" dirty="0" smtClean="0"/>
            <a:t>Environment</a:t>
          </a:r>
          <a:endParaRPr lang="en-GB" dirty="0"/>
        </a:p>
      </dgm:t>
    </dgm:pt>
    <dgm:pt modelId="{AE7ED131-576E-4FE0-8124-C6B1581EC7AA}" type="parTrans" cxnId="{2977D66F-FCCD-4D06-B52C-7892D9B192E0}">
      <dgm:prSet/>
      <dgm:spPr/>
      <dgm:t>
        <a:bodyPr/>
        <a:lstStyle/>
        <a:p>
          <a:endParaRPr lang="en-GB"/>
        </a:p>
      </dgm:t>
    </dgm:pt>
    <dgm:pt modelId="{18BF4DB6-6666-4A91-A33E-0FCBAA5AE9B9}" type="sibTrans" cxnId="{2977D66F-FCCD-4D06-B52C-7892D9B192E0}">
      <dgm:prSet/>
      <dgm:spPr/>
      <dgm:t>
        <a:bodyPr/>
        <a:lstStyle/>
        <a:p>
          <a:endParaRPr lang="en-GB"/>
        </a:p>
      </dgm:t>
    </dgm:pt>
    <dgm:pt modelId="{E08958BF-B09A-4BAA-BBE0-9E4D809D9CEA}">
      <dgm:prSet/>
      <dgm:spPr/>
      <dgm:t>
        <a:bodyPr/>
        <a:lstStyle/>
        <a:p>
          <a:r>
            <a:rPr lang="is-IS" dirty="0" smtClean="0"/>
            <a:t>Public health</a:t>
          </a:r>
          <a:endParaRPr lang="en-GB" dirty="0"/>
        </a:p>
      </dgm:t>
    </dgm:pt>
    <dgm:pt modelId="{F665BCC2-CBC1-417E-ACE3-DC400BF2A201}" type="parTrans" cxnId="{9D5D6D87-7D26-4FBB-B099-539873EA008D}">
      <dgm:prSet/>
      <dgm:spPr/>
      <dgm:t>
        <a:bodyPr/>
        <a:lstStyle/>
        <a:p>
          <a:endParaRPr lang="en-GB"/>
        </a:p>
      </dgm:t>
    </dgm:pt>
    <dgm:pt modelId="{AF4D44BA-6EDA-4B90-916F-A30105FFBA04}" type="sibTrans" cxnId="{9D5D6D87-7D26-4FBB-B099-539873EA008D}">
      <dgm:prSet/>
      <dgm:spPr/>
      <dgm:t>
        <a:bodyPr/>
        <a:lstStyle/>
        <a:p>
          <a:endParaRPr lang="en-GB"/>
        </a:p>
      </dgm:t>
    </dgm:pt>
    <dgm:pt modelId="{AC69D2D0-2C9E-4592-8B59-12954A217B3B}">
      <dgm:prSet/>
      <dgm:spPr/>
      <dgm:t>
        <a:bodyPr/>
        <a:lstStyle/>
        <a:p>
          <a:r>
            <a:rPr lang="is-IS" dirty="0" smtClean="0"/>
            <a:t>Economy-wide externalities</a:t>
          </a:r>
          <a:endParaRPr lang="en-GB" dirty="0"/>
        </a:p>
      </dgm:t>
    </dgm:pt>
    <dgm:pt modelId="{85AD6811-A44D-4D79-B4DB-8241C876CA04}" type="parTrans" cxnId="{91675731-B503-4F10-8CAE-2D68B8FB8FC0}">
      <dgm:prSet/>
      <dgm:spPr/>
      <dgm:t>
        <a:bodyPr/>
        <a:lstStyle/>
        <a:p>
          <a:endParaRPr lang="en-GB"/>
        </a:p>
      </dgm:t>
    </dgm:pt>
    <dgm:pt modelId="{238CB87C-8247-4C69-A4F4-E3B81E03497C}" type="sibTrans" cxnId="{91675731-B503-4F10-8CAE-2D68B8FB8FC0}">
      <dgm:prSet/>
      <dgm:spPr/>
      <dgm:t>
        <a:bodyPr/>
        <a:lstStyle/>
        <a:p>
          <a:endParaRPr lang="en-GB"/>
        </a:p>
      </dgm:t>
    </dgm:pt>
    <dgm:pt modelId="{DEEE9DE7-44F7-4739-A347-F5F754BF4618}">
      <dgm:prSet/>
      <dgm:spPr/>
      <dgm:t>
        <a:bodyPr/>
        <a:lstStyle/>
        <a:p>
          <a:r>
            <a:rPr lang="is-IS" dirty="0" smtClean="0"/>
            <a:t>Better home productivity</a:t>
          </a:r>
          <a:endParaRPr lang="en-GB" dirty="0"/>
        </a:p>
      </dgm:t>
    </dgm:pt>
    <dgm:pt modelId="{8AA2E6E2-2EC0-444C-8F33-AA8C6DD749E0}" type="parTrans" cxnId="{13CDF3BE-AFFB-4B11-AEAD-66BABCCEA2B5}">
      <dgm:prSet/>
      <dgm:spPr/>
      <dgm:t>
        <a:bodyPr/>
        <a:lstStyle/>
        <a:p>
          <a:endParaRPr lang="en-GB"/>
        </a:p>
      </dgm:t>
    </dgm:pt>
    <dgm:pt modelId="{16B2E78D-DED0-430D-8F4C-811DADD9A36C}" type="sibTrans" cxnId="{13CDF3BE-AFFB-4B11-AEAD-66BABCCEA2B5}">
      <dgm:prSet/>
      <dgm:spPr/>
      <dgm:t>
        <a:bodyPr/>
        <a:lstStyle/>
        <a:p>
          <a:endParaRPr lang="en-GB"/>
        </a:p>
      </dgm:t>
    </dgm:pt>
    <dgm:pt modelId="{7CD70AEE-FD8D-4204-A04C-CF0472279057}" type="pres">
      <dgm:prSet presAssocID="{7C90C7AD-2FE5-45EC-9682-DDAE2B23D349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E7DBC66-4670-49F4-8943-DD6A0111EA45}" type="pres">
      <dgm:prSet presAssocID="{7C90C7AD-2FE5-45EC-9682-DDAE2B23D349}" presName="cycle" presStyleCnt="0"/>
      <dgm:spPr/>
    </dgm:pt>
    <dgm:pt modelId="{A8BA91AB-E1D3-42AC-BEEB-7A4377845A72}" type="pres">
      <dgm:prSet presAssocID="{7C90C7AD-2FE5-45EC-9682-DDAE2B23D349}" presName="centerShape" presStyleCnt="0"/>
      <dgm:spPr/>
    </dgm:pt>
    <dgm:pt modelId="{2465798F-840D-4E70-9830-69D6646AB712}" type="pres">
      <dgm:prSet presAssocID="{7C90C7AD-2FE5-45EC-9682-DDAE2B23D349}" presName="connSite" presStyleLbl="node1" presStyleIdx="0" presStyleCnt="5"/>
      <dgm:spPr/>
    </dgm:pt>
    <dgm:pt modelId="{F1DA81DF-30AD-40EC-BFC2-DEEFBC246D46}" type="pres">
      <dgm:prSet presAssocID="{7C90C7AD-2FE5-45EC-9682-DDAE2B23D349}" presName="visible" presStyleLbl="node1" presStyleIdx="0" presStyleCnt="5" custLinFactNeighborX="15444"/>
      <dgm:spPr/>
    </dgm:pt>
    <dgm:pt modelId="{3E97A068-424B-41B8-9FE7-921A22971208}" type="pres">
      <dgm:prSet presAssocID="{D753247C-30D2-4B37-9BF9-E733EABDCAB0}" presName="Name25" presStyleLbl="parChTrans1D1" presStyleIdx="0" presStyleCnt="4"/>
      <dgm:spPr/>
      <dgm:t>
        <a:bodyPr/>
        <a:lstStyle/>
        <a:p>
          <a:endParaRPr lang="en-GB"/>
        </a:p>
      </dgm:t>
    </dgm:pt>
    <dgm:pt modelId="{EA7F6993-2F13-4649-93EE-F21DB70A140F}" type="pres">
      <dgm:prSet presAssocID="{BD133FFC-358D-4795-B627-BC43D3EF70C3}" presName="node" presStyleCnt="0"/>
      <dgm:spPr/>
    </dgm:pt>
    <dgm:pt modelId="{6E48E146-9B34-4831-866E-B2CA7C184E3E}" type="pres">
      <dgm:prSet presAssocID="{BD133FFC-358D-4795-B627-BC43D3EF70C3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B91AD3-3475-418D-8026-BA800B2EF907}" type="pres">
      <dgm:prSet presAssocID="{BD133FFC-358D-4795-B627-BC43D3EF70C3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056D45-DAA4-434E-B2F3-9249CF7D5067}" type="pres">
      <dgm:prSet presAssocID="{7EAEEB0C-1CAA-4463-841F-5E847CEA0F73}" presName="Name25" presStyleLbl="parChTrans1D1" presStyleIdx="1" presStyleCnt="4"/>
      <dgm:spPr/>
      <dgm:t>
        <a:bodyPr/>
        <a:lstStyle/>
        <a:p>
          <a:endParaRPr lang="en-GB"/>
        </a:p>
      </dgm:t>
    </dgm:pt>
    <dgm:pt modelId="{BED21A5C-4153-48A6-9F99-B5B0268A5854}" type="pres">
      <dgm:prSet presAssocID="{811D6974-C685-4017-B714-D2F2D96CEE65}" presName="node" presStyleCnt="0"/>
      <dgm:spPr/>
    </dgm:pt>
    <dgm:pt modelId="{BDDDD88E-17CE-41E1-AAEF-EB6B099AE32B}" type="pres">
      <dgm:prSet presAssocID="{811D6974-C685-4017-B714-D2F2D96CEE65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09C706-B240-4039-A190-981162C3CF5D}" type="pres">
      <dgm:prSet presAssocID="{811D6974-C685-4017-B714-D2F2D96CEE65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C98485-3150-48DD-904A-90AF3EF39B78}" type="pres">
      <dgm:prSet presAssocID="{2C3149AB-D2AD-4190-8CE5-8D1CBB4CCFF7}" presName="Name25" presStyleLbl="parChTrans1D1" presStyleIdx="2" presStyleCnt="4"/>
      <dgm:spPr/>
      <dgm:t>
        <a:bodyPr/>
        <a:lstStyle/>
        <a:p>
          <a:endParaRPr lang="en-GB"/>
        </a:p>
      </dgm:t>
    </dgm:pt>
    <dgm:pt modelId="{1CCBA8F7-FF9F-46DD-8B93-3DAA88194CF5}" type="pres">
      <dgm:prSet presAssocID="{F1949642-0969-4FD5-9CC8-3203EACB3C9E}" presName="node" presStyleCnt="0"/>
      <dgm:spPr/>
    </dgm:pt>
    <dgm:pt modelId="{1A0148CA-B82E-4871-9C0B-5CE789B4C027}" type="pres">
      <dgm:prSet presAssocID="{F1949642-0969-4FD5-9CC8-3203EACB3C9E}" presName="parentNode" presStyleLbl="node1" presStyleIdx="3" presStyleCnt="5" custLinFactNeighborX="-935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DFD13A-FB82-4304-A4F5-BC20A3613826}" type="pres">
      <dgm:prSet presAssocID="{F1949642-0969-4FD5-9CC8-3203EACB3C9E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C36855-8D6B-49EC-BFD1-93D0BB19A961}" type="pres">
      <dgm:prSet presAssocID="{56F8F21C-7C16-4086-B34C-7793EE9DDF0B}" presName="Name25" presStyleLbl="parChTrans1D1" presStyleIdx="3" presStyleCnt="4"/>
      <dgm:spPr/>
      <dgm:t>
        <a:bodyPr/>
        <a:lstStyle/>
        <a:p>
          <a:endParaRPr lang="en-GB"/>
        </a:p>
      </dgm:t>
    </dgm:pt>
    <dgm:pt modelId="{04F0BCAF-19F3-4FEC-AB07-2145CAEE151E}" type="pres">
      <dgm:prSet presAssocID="{4E3CCFBC-BE99-43E4-96D3-6876183EDFA5}" presName="node" presStyleCnt="0"/>
      <dgm:spPr/>
    </dgm:pt>
    <dgm:pt modelId="{A6049ADB-EF70-4796-B6B1-D9D1ABD16C81}" type="pres">
      <dgm:prSet presAssocID="{4E3CCFBC-BE99-43E4-96D3-6876183EDFA5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D15692-1C31-4BEC-BA51-6F40E0E7C3B1}" type="pres">
      <dgm:prSet presAssocID="{4E3CCFBC-BE99-43E4-96D3-6876183EDFA5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0BE32E7-D4BC-46F5-B262-36AB1444DAF1}" type="presOf" srcId="{03001AA7-89C9-4C71-9557-487AC4CDD6E5}" destId="{E0DFD13A-FB82-4304-A4F5-BC20A3613826}" srcOrd="0" destOrd="1" presId="urn:microsoft.com/office/officeart/2005/8/layout/radial2"/>
    <dgm:cxn modelId="{8E283B99-D11A-478E-8EAD-31BF89FD1A23}" type="presOf" srcId="{2C3149AB-D2AD-4190-8CE5-8D1CBB4CCFF7}" destId="{2CC98485-3150-48DD-904A-90AF3EF39B78}" srcOrd="0" destOrd="0" presId="urn:microsoft.com/office/officeart/2005/8/layout/radial2"/>
    <dgm:cxn modelId="{C7CE9C1C-CDB7-4EE1-B33A-763E975DC7A4}" type="presOf" srcId="{48EABDCF-4103-4B5F-8E13-936972520768}" destId="{3CD15692-1C31-4BEC-BA51-6F40E0E7C3B1}" srcOrd="0" destOrd="3" presId="urn:microsoft.com/office/officeart/2005/8/layout/radial2"/>
    <dgm:cxn modelId="{E8A10DCD-669D-4326-A50C-4A94631204BD}" type="presOf" srcId="{4E3CCFBC-BE99-43E4-96D3-6876183EDFA5}" destId="{A6049ADB-EF70-4796-B6B1-D9D1ABD16C81}" srcOrd="0" destOrd="0" presId="urn:microsoft.com/office/officeart/2005/8/layout/radial2"/>
    <dgm:cxn modelId="{0A8C74D7-8279-4EB6-A7F7-825C9197B9E0}" srcId="{7C90C7AD-2FE5-45EC-9682-DDAE2B23D349}" destId="{F1949642-0969-4FD5-9CC8-3203EACB3C9E}" srcOrd="2" destOrd="0" parTransId="{2C3149AB-D2AD-4190-8CE5-8D1CBB4CCFF7}" sibTransId="{BA66E22E-BEEB-4C89-AE9C-A34B67AFE398}"/>
    <dgm:cxn modelId="{ED02F1C0-AC97-41C9-B75C-77E7F7F7F301}" type="presOf" srcId="{D753247C-30D2-4B37-9BF9-E733EABDCAB0}" destId="{3E97A068-424B-41B8-9FE7-921A22971208}" srcOrd="0" destOrd="0" presId="urn:microsoft.com/office/officeart/2005/8/layout/radial2"/>
    <dgm:cxn modelId="{93612955-243F-4C37-8398-B6D3ACA59401}" srcId="{4E3CCFBC-BE99-43E4-96D3-6876183EDFA5}" destId="{48EABDCF-4103-4B5F-8E13-936972520768}" srcOrd="3" destOrd="0" parTransId="{9FDCF208-B447-435C-A68D-65EBD96CAB65}" sibTransId="{44DF1F8E-9B83-4C81-B521-AD9B71CC75E8}"/>
    <dgm:cxn modelId="{DFF204AD-A850-4038-B713-B4D6FF37F5D9}" type="presOf" srcId="{811D6974-C685-4017-B714-D2F2D96CEE65}" destId="{BDDDD88E-17CE-41E1-AAEF-EB6B099AE32B}" srcOrd="0" destOrd="0" presId="urn:microsoft.com/office/officeart/2005/8/layout/radial2"/>
    <dgm:cxn modelId="{2FE55B76-4DCB-4AD1-A78F-C9E52395C42C}" type="presOf" srcId="{2A7FCBA3-60D7-4527-9423-DCFF561A10AF}" destId="{80B91AD3-3475-418D-8026-BA800B2EF907}" srcOrd="0" destOrd="0" presId="urn:microsoft.com/office/officeart/2005/8/layout/radial2"/>
    <dgm:cxn modelId="{A9E419A5-69C7-428F-B35B-462286A5AE95}" type="presOf" srcId="{7EAEEB0C-1CAA-4463-841F-5E847CEA0F73}" destId="{E5056D45-DAA4-434E-B2F3-9249CF7D5067}" srcOrd="0" destOrd="0" presId="urn:microsoft.com/office/officeart/2005/8/layout/radial2"/>
    <dgm:cxn modelId="{8A296636-AD69-41AA-89E3-6CA3A3A399D3}" type="presOf" srcId="{BD133FFC-358D-4795-B627-BC43D3EF70C3}" destId="{6E48E146-9B34-4831-866E-B2CA7C184E3E}" srcOrd="0" destOrd="0" presId="urn:microsoft.com/office/officeart/2005/8/layout/radial2"/>
    <dgm:cxn modelId="{4BEFE2AA-1495-4DDF-ABB5-6B243ED05015}" srcId="{BD133FFC-358D-4795-B627-BC43D3EF70C3}" destId="{2A7FCBA3-60D7-4527-9423-DCFF561A10AF}" srcOrd="0" destOrd="0" parTransId="{A32F998D-823E-4260-8E47-77F08B9833A5}" sibTransId="{B900F22C-7FDA-4809-9739-9A0ED4C4A2F0}"/>
    <dgm:cxn modelId="{4E3F52FA-EDDC-4DE9-9DA8-E8191F0149DE}" type="presOf" srcId="{AC69D2D0-2C9E-4592-8B59-12954A217B3B}" destId="{3CD15692-1C31-4BEC-BA51-6F40E0E7C3B1}" srcOrd="0" destOrd="0" presId="urn:microsoft.com/office/officeart/2005/8/layout/radial2"/>
    <dgm:cxn modelId="{5640F5CC-9126-4EEE-908A-52AB8FDC6ED8}" type="presOf" srcId="{7C90C7AD-2FE5-45EC-9682-DDAE2B23D349}" destId="{7CD70AEE-FD8D-4204-A04C-CF0472279057}" srcOrd="0" destOrd="0" presId="urn:microsoft.com/office/officeart/2005/8/layout/radial2"/>
    <dgm:cxn modelId="{C7197F6C-5B0F-47ED-830D-C549FBCE7F05}" type="presOf" srcId="{E08958BF-B09A-4BAA-BBE0-9E4D809D9CEA}" destId="{3CD15692-1C31-4BEC-BA51-6F40E0E7C3B1}" srcOrd="0" destOrd="2" presId="urn:microsoft.com/office/officeart/2005/8/layout/radial2"/>
    <dgm:cxn modelId="{27EF4F81-EFF1-4741-9098-52D417F849D0}" type="presOf" srcId="{DFE763C2-EBAA-4DE0-B728-FB11D7F628B6}" destId="{3CD15692-1C31-4BEC-BA51-6F40E0E7C3B1}" srcOrd="0" destOrd="4" presId="urn:microsoft.com/office/officeart/2005/8/layout/radial2"/>
    <dgm:cxn modelId="{62242053-888B-4794-98AA-1365DD8420D0}" type="presOf" srcId="{56F8F21C-7C16-4086-B34C-7793EE9DDF0B}" destId="{A7C36855-8D6B-49EC-BFD1-93D0BB19A961}" srcOrd="0" destOrd="0" presId="urn:microsoft.com/office/officeart/2005/8/layout/radial2"/>
    <dgm:cxn modelId="{621BA6EE-A0DB-44B7-B4B0-140F29B2D99D}" type="presOf" srcId="{F1949642-0969-4FD5-9CC8-3203EACB3C9E}" destId="{1A0148CA-B82E-4871-9C0B-5CE789B4C027}" srcOrd="0" destOrd="0" presId="urn:microsoft.com/office/officeart/2005/8/layout/radial2"/>
    <dgm:cxn modelId="{2977D66F-FCCD-4D06-B52C-7892D9B192E0}" srcId="{4E3CCFBC-BE99-43E4-96D3-6876183EDFA5}" destId="{DFE763C2-EBAA-4DE0-B728-FB11D7F628B6}" srcOrd="4" destOrd="0" parTransId="{AE7ED131-576E-4FE0-8124-C6B1581EC7AA}" sibTransId="{18BF4DB6-6666-4A91-A33E-0FCBAA5AE9B9}"/>
    <dgm:cxn modelId="{3C2F96CC-E589-4C6A-B0CD-DD69C47605ED}" srcId="{F1949642-0969-4FD5-9CC8-3203EACB3C9E}" destId="{03001AA7-89C9-4C71-9557-487AC4CDD6E5}" srcOrd="1" destOrd="0" parTransId="{107A6F41-0464-4E86-A261-64DBE69130E7}" sibTransId="{65693BEE-EDA1-4CD6-BC54-2CDD581ABD03}"/>
    <dgm:cxn modelId="{596CF6F7-CD44-4034-BD5C-CE49ACDB07ED}" srcId="{7C90C7AD-2FE5-45EC-9682-DDAE2B23D349}" destId="{4E3CCFBC-BE99-43E4-96D3-6876183EDFA5}" srcOrd="3" destOrd="0" parTransId="{56F8F21C-7C16-4086-B34C-7793EE9DDF0B}" sibTransId="{3769D759-3B9B-46CE-9263-36E2ED73BCF6}"/>
    <dgm:cxn modelId="{B366A39C-0206-4A61-ABBF-5DFEE5145CF4}" type="presOf" srcId="{605310A9-AADB-450C-8E6C-CE8ABB8B1584}" destId="{E0DFD13A-FB82-4304-A4F5-BC20A3613826}" srcOrd="0" destOrd="0" presId="urn:microsoft.com/office/officeart/2005/8/layout/radial2"/>
    <dgm:cxn modelId="{8F67909E-DB0D-45C4-9530-9AF5A49345F1}" srcId="{7C90C7AD-2FE5-45EC-9682-DDAE2B23D349}" destId="{811D6974-C685-4017-B714-D2F2D96CEE65}" srcOrd="1" destOrd="0" parTransId="{7EAEEB0C-1CAA-4463-841F-5E847CEA0F73}" sibTransId="{09AFA970-FE23-4F2C-9F08-6574E6103ACF}"/>
    <dgm:cxn modelId="{91675731-B503-4F10-8CAE-2D68B8FB8FC0}" srcId="{4E3CCFBC-BE99-43E4-96D3-6876183EDFA5}" destId="{AC69D2D0-2C9E-4592-8B59-12954A217B3B}" srcOrd="0" destOrd="0" parTransId="{85AD6811-A44D-4D79-B4DB-8241C876CA04}" sibTransId="{238CB87C-8247-4C69-A4F4-E3B81E03497C}"/>
    <dgm:cxn modelId="{AF8A98A0-461F-47A4-AE1E-5B0C4DE991C4}" srcId="{811D6974-C685-4017-B714-D2F2D96CEE65}" destId="{C3C7DB70-BCBC-4A71-BF97-E7932F8326EB}" srcOrd="1" destOrd="0" parTransId="{546296C8-AD6F-4786-B3F0-91B3F4137D4D}" sibTransId="{2B5FB179-5C80-48E8-9F94-2B10208AE168}"/>
    <dgm:cxn modelId="{C4DBFAAB-3334-4103-8B8C-352D3B5BF0D1}" type="presOf" srcId="{C3C7DB70-BCBC-4A71-BF97-E7932F8326EB}" destId="{6E09C706-B240-4039-A190-981162C3CF5D}" srcOrd="0" destOrd="1" presId="urn:microsoft.com/office/officeart/2005/8/layout/radial2"/>
    <dgm:cxn modelId="{13CDF3BE-AFFB-4B11-AEAD-66BABCCEA2B5}" srcId="{4E3CCFBC-BE99-43E4-96D3-6876183EDFA5}" destId="{DEEE9DE7-44F7-4739-A347-F5F754BF4618}" srcOrd="1" destOrd="0" parTransId="{8AA2E6E2-2EC0-444C-8F33-AA8C6DD749E0}" sibTransId="{16B2E78D-DED0-430D-8F4C-811DADD9A36C}"/>
    <dgm:cxn modelId="{E9FFA569-BC9F-44F5-8B0F-BE8B65BB59B6}" type="presOf" srcId="{1277CDE8-3ABB-453B-B893-0AF48EC156C1}" destId="{80B91AD3-3475-418D-8026-BA800B2EF907}" srcOrd="0" destOrd="1" presId="urn:microsoft.com/office/officeart/2005/8/layout/radial2"/>
    <dgm:cxn modelId="{D5BDA9E1-42B6-4A28-80B8-008638B6B2D1}" srcId="{BD133FFC-358D-4795-B627-BC43D3EF70C3}" destId="{1277CDE8-3ABB-453B-B893-0AF48EC156C1}" srcOrd="1" destOrd="0" parTransId="{0928A28E-DF8A-4BEC-BE05-AD60D9FB50D6}" sibTransId="{0144C8CF-32BD-432B-85FF-81911D96765D}"/>
    <dgm:cxn modelId="{DBCCD4B4-E4E1-405B-978B-9A607F69D5E6}" type="presOf" srcId="{DEEE9DE7-44F7-4739-A347-F5F754BF4618}" destId="{3CD15692-1C31-4BEC-BA51-6F40E0E7C3B1}" srcOrd="0" destOrd="1" presId="urn:microsoft.com/office/officeart/2005/8/layout/radial2"/>
    <dgm:cxn modelId="{9D5D6D87-7D26-4FBB-B099-539873EA008D}" srcId="{4E3CCFBC-BE99-43E4-96D3-6876183EDFA5}" destId="{E08958BF-B09A-4BAA-BBE0-9E4D809D9CEA}" srcOrd="2" destOrd="0" parTransId="{F665BCC2-CBC1-417E-ACE3-DC400BF2A201}" sibTransId="{AF4D44BA-6EDA-4B90-916F-A30105FFBA04}"/>
    <dgm:cxn modelId="{977316BF-C8B5-4129-9440-A0D3C0A88585}" srcId="{7C90C7AD-2FE5-45EC-9682-DDAE2B23D349}" destId="{BD133FFC-358D-4795-B627-BC43D3EF70C3}" srcOrd="0" destOrd="0" parTransId="{D753247C-30D2-4B37-9BF9-E733EABDCAB0}" sibTransId="{673376EB-5AA2-4E44-9F3A-EDF4ADAB411E}"/>
    <dgm:cxn modelId="{993391C1-64FD-4DD6-B53D-809D9D21953D}" srcId="{F1949642-0969-4FD5-9CC8-3203EACB3C9E}" destId="{605310A9-AADB-450C-8E6C-CE8ABB8B1584}" srcOrd="0" destOrd="0" parTransId="{CF22D5A0-7E66-495C-B9CB-13C0E01B1210}" sibTransId="{6B43E395-BF30-41BB-987E-9A151907A596}"/>
    <dgm:cxn modelId="{91E0B8AD-20FD-4159-8A9E-65813F98A4B4}" srcId="{811D6974-C685-4017-B714-D2F2D96CEE65}" destId="{8FDFA97B-40E5-47C2-8C07-27E9B70DE012}" srcOrd="0" destOrd="0" parTransId="{75D38F1D-196C-424C-946F-9E851CA5C554}" sibTransId="{E0C19E47-A96F-4323-8CF4-2BB4FC9D5481}"/>
    <dgm:cxn modelId="{0A1581AD-7CCC-4D6A-8C85-D60B964A4D23}" type="presOf" srcId="{8FDFA97B-40E5-47C2-8C07-27E9B70DE012}" destId="{6E09C706-B240-4039-A190-981162C3CF5D}" srcOrd="0" destOrd="0" presId="urn:microsoft.com/office/officeart/2005/8/layout/radial2"/>
    <dgm:cxn modelId="{DEE2B065-C462-45C7-B38F-D5C6C317527D}" type="presParOf" srcId="{7CD70AEE-FD8D-4204-A04C-CF0472279057}" destId="{3E7DBC66-4670-49F4-8943-DD6A0111EA45}" srcOrd="0" destOrd="0" presId="urn:microsoft.com/office/officeart/2005/8/layout/radial2"/>
    <dgm:cxn modelId="{4EE07B6F-27CA-4DD5-B4BF-CD2E62BB7B2A}" type="presParOf" srcId="{3E7DBC66-4670-49F4-8943-DD6A0111EA45}" destId="{A8BA91AB-E1D3-42AC-BEEB-7A4377845A72}" srcOrd="0" destOrd="0" presId="urn:microsoft.com/office/officeart/2005/8/layout/radial2"/>
    <dgm:cxn modelId="{C14D8E46-BB14-4D21-B357-3E8350C344BC}" type="presParOf" srcId="{A8BA91AB-E1D3-42AC-BEEB-7A4377845A72}" destId="{2465798F-840D-4E70-9830-69D6646AB712}" srcOrd="0" destOrd="0" presId="urn:microsoft.com/office/officeart/2005/8/layout/radial2"/>
    <dgm:cxn modelId="{6403745D-8723-4BA7-931A-A1F277F868B5}" type="presParOf" srcId="{A8BA91AB-E1D3-42AC-BEEB-7A4377845A72}" destId="{F1DA81DF-30AD-40EC-BFC2-DEEFBC246D46}" srcOrd="1" destOrd="0" presId="urn:microsoft.com/office/officeart/2005/8/layout/radial2"/>
    <dgm:cxn modelId="{7E83DE73-ABD9-4D22-BDF1-6DF04159CDF8}" type="presParOf" srcId="{3E7DBC66-4670-49F4-8943-DD6A0111EA45}" destId="{3E97A068-424B-41B8-9FE7-921A22971208}" srcOrd="1" destOrd="0" presId="urn:microsoft.com/office/officeart/2005/8/layout/radial2"/>
    <dgm:cxn modelId="{A1713044-8E9A-4126-8F6A-10A5D6DCA871}" type="presParOf" srcId="{3E7DBC66-4670-49F4-8943-DD6A0111EA45}" destId="{EA7F6993-2F13-4649-93EE-F21DB70A140F}" srcOrd="2" destOrd="0" presId="urn:microsoft.com/office/officeart/2005/8/layout/radial2"/>
    <dgm:cxn modelId="{2368B2BD-37B0-4C9D-A962-6680D7FA438D}" type="presParOf" srcId="{EA7F6993-2F13-4649-93EE-F21DB70A140F}" destId="{6E48E146-9B34-4831-866E-B2CA7C184E3E}" srcOrd="0" destOrd="0" presId="urn:microsoft.com/office/officeart/2005/8/layout/radial2"/>
    <dgm:cxn modelId="{B37AA529-3AE6-43CB-B861-634EFA14B95E}" type="presParOf" srcId="{EA7F6993-2F13-4649-93EE-F21DB70A140F}" destId="{80B91AD3-3475-418D-8026-BA800B2EF907}" srcOrd="1" destOrd="0" presId="urn:microsoft.com/office/officeart/2005/8/layout/radial2"/>
    <dgm:cxn modelId="{C804A2E9-4EA2-41EA-AFA4-C875323A58CB}" type="presParOf" srcId="{3E7DBC66-4670-49F4-8943-DD6A0111EA45}" destId="{E5056D45-DAA4-434E-B2F3-9249CF7D5067}" srcOrd="3" destOrd="0" presId="urn:microsoft.com/office/officeart/2005/8/layout/radial2"/>
    <dgm:cxn modelId="{EFF28315-4EFF-4BFD-A2CE-E50BAFBD89D7}" type="presParOf" srcId="{3E7DBC66-4670-49F4-8943-DD6A0111EA45}" destId="{BED21A5C-4153-48A6-9F99-B5B0268A5854}" srcOrd="4" destOrd="0" presId="urn:microsoft.com/office/officeart/2005/8/layout/radial2"/>
    <dgm:cxn modelId="{0A822FCA-5655-415C-9D7B-EF8F02F609C2}" type="presParOf" srcId="{BED21A5C-4153-48A6-9F99-B5B0268A5854}" destId="{BDDDD88E-17CE-41E1-AAEF-EB6B099AE32B}" srcOrd="0" destOrd="0" presId="urn:microsoft.com/office/officeart/2005/8/layout/radial2"/>
    <dgm:cxn modelId="{82EBCFFB-1FAF-4C7C-87C9-6C8641C03EBE}" type="presParOf" srcId="{BED21A5C-4153-48A6-9F99-B5B0268A5854}" destId="{6E09C706-B240-4039-A190-981162C3CF5D}" srcOrd="1" destOrd="0" presId="urn:microsoft.com/office/officeart/2005/8/layout/radial2"/>
    <dgm:cxn modelId="{BE63DA91-9DF9-40D0-9BB6-75A4A0E064A0}" type="presParOf" srcId="{3E7DBC66-4670-49F4-8943-DD6A0111EA45}" destId="{2CC98485-3150-48DD-904A-90AF3EF39B78}" srcOrd="5" destOrd="0" presId="urn:microsoft.com/office/officeart/2005/8/layout/radial2"/>
    <dgm:cxn modelId="{BF0A51C3-973D-4F0C-8F63-EB3E8A8F117A}" type="presParOf" srcId="{3E7DBC66-4670-49F4-8943-DD6A0111EA45}" destId="{1CCBA8F7-FF9F-46DD-8B93-3DAA88194CF5}" srcOrd="6" destOrd="0" presId="urn:microsoft.com/office/officeart/2005/8/layout/radial2"/>
    <dgm:cxn modelId="{2D367ACB-397F-4EA3-8090-0266AB17B79A}" type="presParOf" srcId="{1CCBA8F7-FF9F-46DD-8B93-3DAA88194CF5}" destId="{1A0148CA-B82E-4871-9C0B-5CE789B4C027}" srcOrd="0" destOrd="0" presId="urn:microsoft.com/office/officeart/2005/8/layout/radial2"/>
    <dgm:cxn modelId="{29F9A728-61EB-461C-8263-65ADB7806461}" type="presParOf" srcId="{1CCBA8F7-FF9F-46DD-8B93-3DAA88194CF5}" destId="{E0DFD13A-FB82-4304-A4F5-BC20A3613826}" srcOrd="1" destOrd="0" presId="urn:microsoft.com/office/officeart/2005/8/layout/radial2"/>
    <dgm:cxn modelId="{108DF3CF-DDE3-467A-9F4D-9FB4D8E0E221}" type="presParOf" srcId="{3E7DBC66-4670-49F4-8943-DD6A0111EA45}" destId="{A7C36855-8D6B-49EC-BFD1-93D0BB19A961}" srcOrd="7" destOrd="0" presId="urn:microsoft.com/office/officeart/2005/8/layout/radial2"/>
    <dgm:cxn modelId="{DE10DBFE-E649-454D-8DD1-E5A728AF5A75}" type="presParOf" srcId="{3E7DBC66-4670-49F4-8943-DD6A0111EA45}" destId="{04F0BCAF-19F3-4FEC-AB07-2145CAEE151E}" srcOrd="8" destOrd="0" presId="urn:microsoft.com/office/officeart/2005/8/layout/radial2"/>
    <dgm:cxn modelId="{59B8BBE1-363F-4629-8691-0B5D83849879}" type="presParOf" srcId="{04F0BCAF-19F3-4FEC-AB07-2145CAEE151E}" destId="{A6049ADB-EF70-4796-B6B1-D9D1ABD16C81}" srcOrd="0" destOrd="0" presId="urn:microsoft.com/office/officeart/2005/8/layout/radial2"/>
    <dgm:cxn modelId="{C577E35D-A805-4AF4-AD35-1743FB7E9D4D}" type="presParOf" srcId="{04F0BCAF-19F3-4FEC-AB07-2145CAEE151E}" destId="{3CD15692-1C31-4BEC-BA51-6F40E0E7C3B1}" srcOrd="1" destOrd="0" presId="urn:microsoft.com/office/officeart/2005/8/layout/radial2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9404941"/>
            <a:ext cx="18180130" cy="648954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58" y="17155954"/>
            <a:ext cx="14971872" cy="7736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7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1F984A-B1B9-462B-A04D-30A95A59FA6A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2E0A03-0349-418F-AD90-C9714EEF6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6392" y="10294972"/>
            <a:ext cx="9052300" cy="17377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99F024-F5A7-4C17-84B9-4F0C45ABE91C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7DD27E-1059-4570-BFEA-DE6E275E3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43273" y="7568806"/>
            <a:ext cx="15929893" cy="161229526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42452" y="7568806"/>
            <a:ext cx="47444347" cy="161229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CDB2F90-CFF5-43FD-9A26-927266589A3F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3A5B0B-6F0C-4EF1-9F8B-57FC88EF1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6391" y="10294973"/>
            <a:ext cx="19249549" cy="16261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5" y="19454630"/>
            <a:ext cx="18180130" cy="6012994"/>
          </a:xfrm>
          <a:prstGeom prst="rect">
            <a:avLst/>
          </a:prstGeo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535" y="12831929"/>
            <a:ext cx="18180130" cy="66227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596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931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89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8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82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7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175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772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C11279-0F9C-4A92-A741-D8599C3661BB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35CB2A-FD9E-4DB8-8E97-900BF5782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2452" y="44088281"/>
            <a:ext cx="31685264" cy="12471004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84191" y="44088281"/>
            <a:ext cx="31688976" cy="12471004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965294-B3D7-4142-A8C1-13151418A29B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5032CF-4B8B-498C-93B6-A6B41159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0" y="1212413"/>
            <a:ext cx="19249549" cy="50458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20" y="6776884"/>
            <a:ext cx="9450252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75965" indent="0">
              <a:buNone/>
              <a:defRPr sz="6400" b="1"/>
            </a:lvl2pPr>
            <a:lvl3pPr marL="2951931" indent="0">
              <a:buNone/>
              <a:defRPr sz="5800" b="1"/>
            </a:lvl3pPr>
            <a:lvl4pPr marL="4427896" indent="0">
              <a:buNone/>
              <a:defRPr sz="5200" b="1"/>
            </a:lvl4pPr>
            <a:lvl5pPr marL="5903862" indent="0">
              <a:buNone/>
              <a:defRPr sz="5200" b="1"/>
            </a:lvl5pPr>
            <a:lvl6pPr marL="7379827" indent="0">
              <a:buNone/>
              <a:defRPr sz="5200" b="1"/>
            </a:lvl6pPr>
            <a:lvl7pPr marL="8855793" indent="0">
              <a:buNone/>
              <a:defRPr sz="5200" b="1"/>
            </a:lvl7pPr>
            <a:lvl8pPr marL="10331758" indent="0">
              <a:buNone/>
              <a:defRPr sz="5200" b="1"/>
            </a:lvl8pPr>
            <a:lvl9pPr marL="11807724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20" y="9601168"/>
            <a:ext cx="9450252" cy="1744329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5005" y="6776884"/>
            <a:ext cx="9453965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75965" indent="0">
              <a:buNone/>
              <a:defRPr sz="6400" b="1"/>
            </a:lvl2pPr>
            <a:lvl3pPr marL="2951931" indent="0">
              <a:buNone/>
              <a:defRPr sz="5800" b="1"/>
            </a:lvl3pPr>
            <a:lvl4pPr marL="4427896" indent="0">
              <a:buNone/>
              <a:defRPr sz="5200" b="1"/>
            </a:lvl4pPr>
            <a:lvl5pPr marL="5903862" indent="0">
              <a:buNone/>
              <a:defRPr sz="5200" b="1"/>
            </a:lvl5pPr>
            <a:lvl6pPr marL="7379827" indent="0">
              <a:buNone/>
              <a:defRPr sz="5200" b="1"/>
            </a:lvl6pPr>
            <a:lvl7pPr marL="8855793" indent="0">
              <a:buNone/>
              <a:defRPr sz="5200" b="1"/>
            </a:lvl7pPr>
            <a:lvl8pPr marL="10331758" indent="0">
              <a:buNone/>
              <a:defRPr sz="5200" b="1"/>
            </a:lvl8pPr>
            <a:lvl9pPr marL="11807724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5" y="9601168"/>
            <a:ext cx="9453965" cy="1744329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522F6D-6540-4079-9BD0-ADB65A3AEE75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E95BD8-A334-4BA3-91AE-DCC2C7B5E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34D695-CB5E-40F1-A5AC-F6CE043AE0A3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5ECF25-AD88-40BC-8710-2CCA6A50D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6D1580F-BA93-4ED0-A636-8226F9C9BDCD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3E81D54-C8E0-439B-B778-2DE767CA1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1" y="1205402"/>
            <a:ext cx="7036632" cy="5129967"/>
          </a:xfrm>
          <a:prstGeom prst="rect">
            <a:avLst/>
          </a:prstGeo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266" y="1205404"/>
            <a:ext cx="11956703" cy="25839056"/>
          </a:xfrm>
          <a:prstGeom prst="rect">
            <a:avLst/>
          </a:prstGeo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21" y="6335371"/>
            <a:ext cx="7036632" cy="20709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475965" indent="0">
              <a:buNone/>
              <a:defRPr sz="3900"/>
            </a:lvl2pPr>
            <a:lvl3pPr marL="2951931" indent="0">
              <a:buNone/>
              <a:defRPr sz="3300"/>
            </a:lvl3pPr>
            <a:lvl4pPr marL="4427896" indent="0">
              <a:buNone/>
              <a:defRPr sz="2900"/>
            </a:lvl4pPr>
            <a:lvl5pPr marL="5903862" indent="0">
              <a:buNone/>
              <a:defRPr sz="2900"/>
            </a:lvl5pPr>
            <a:lvl6pPr marL="7379827" indent="0">
              <a:buNone/>
              <a:defRPr sz="2900"/>
            </a:lvl6pPr>
            <a:lvl7pPr marL="8855793" indent="0">
              <a:buNone/>
              <a:defRPr sz="2900"/>
            </a:lvl7pPr>
            <a:lvl8pPr marL="10331758" indent="0">
              <a:buNone/>
              <a:defRPr sz="2900"/>
            </a:lvl8pPr>
            <a:lvl9pPr marL="11807724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129C5F-9D46-431F-AB0E-47CCB8807A3E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96CB6A-57C4-46BF-8890-F9DDBBED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74" y="21192650"/>
            <a:ext cx="12833033" cy="2501912"/>
          </a:xfrm>
          <a:prstGeom prst="rect">
            <a:avLst/>
          </a:prstGeo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74" y="2705146"/>
            <a:ext cx="12833033" cy="18165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00"/>
            </a:lvl1pPr>
            <a:lvl2pPr marL="1475965" indent="0">
              <a:buNone/>
              <a:defRPr sz="9000"/>
            </a:lvl2pPr>
            <a:lvl3pPr marL="2951931" indent="0">
              <a:buNone/>
              <a:defRPr sz="7800"/>
            </a:lvl3pPr>
            <a:lvl4pPr marL="4427896" indent="0">
              <a:buNone/>
              <a:defRPr sz="6400"/>
            </a:lvl4pPr>
            <a:lvl5pPr marL="5903862" indent="0">
              <a:buNone/>
              <a:defRPr sz="6400"/>
            </a:lvl5pPr>
            <a:lvl6pPr marL="7379827" indent="0">
              <a:buNone/>
              <a:defRPr sz="6400"/>
            </a:lvl6pPr>
            <a:lvl7pPr marL="8855793" indent="0">
              <a:buNone/>
              <a:defRPr sz="6400"/>
            </a:lvl7pPr>
            <a:lvl8pPr marL="10331758" indent="0">
              <a:buNone/>
              <a:defRPr sz="6400"/>
            </a:lvl8pPr>
            <a:lvl9pPr marL="11807724" indent="0">
              <a:buNone/>
              <a:defRPr sz="6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74" y="23694562"/>
            <a:ext cx="12833033" cy="3553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475965" indent="0">
              <a:buNone/>
              <a:defRPr sz="3900"/>
            </a:lvl2pPr>
            <a:lvl3pPr marL="2951931" indent="0">
              <a:buNone/>
              <a:defRPr sz="3300"/>
            </a:lvl3pPr>
            <a:lvl4pPr marL="4427896" indent="0">
              <a:buNone/>
              <a:defRPr sz="2900"/>
            </a:lvl4pPr>
            <a:lvl5pPr marL="5903862" indent="0">
              <a:buNone/>
              <a:defRPr sz="2900"/>
            </a:lvl5pPr>
            <a:lvl6pPr marL="7379827" indent="0">
              <a:buNone/>
              <a:defRPr sz="2900"/>
            </a:lvl6pPr>
            <a:lvl7pPr marL="8855793" indent="0">
              <a:buNone/>
              <a:defRPr sz="2900"/>
            </a:lvl7pPr>
            <a:lvl8pPr marL="10331758" indent="0">
              <a:buNone/>
              <a:defRPr sz="2900"/>
            </a:lvl8pPr>
            <a:lvl9pPr marL="11807724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5A8904E-4486-4DB4-8321-A1B559CD7212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D50746C-1F8D-46CD-9CCC-D4D0AD61A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ULLCOLOUR_LIGHTBACKGROUND.wmf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4700" y="627063"/>
            <a:ext cx="3687763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7" descr="ImpactLogo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185650" y="627063"/>
            <a:ext cx="832167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8" descr="DeptEL Logo.wm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805738" y="28419425"/>
            <a:ext cx="3159125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9" descr="ESRC logo.wmf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74700" y="28397200"/>
            <a:ext cx="1485900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0" descr="HEFCE logo.wmf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1906250" y="28419425"/>
            <a:ext cx="33877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1" descr="HEFCW logo.wmf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6229013" y="28567063"/>
            <a:ext cx="4297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2" descr="SFC Logo.wmf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233738" y="28398788"/>
            <a:ext cx="3517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sz="6000" kern="1200">
          <a:solidFill>
            <a:schemeClr val="tx1"/>
          </a:solidFill>
          <a:latin typeface="Arial Bold"/>
          <a:ea typeface="Arial Bold"/>
          <a:cs typeface="Arial Bold"/>
        </a:defRPr>
      </a:lvl1pPr>
      <a:lvl2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2pPr>
      <a:lvl3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3pPr>
      <a:lvl4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4pPr>
      <a:lvl5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/>
          <a:ea typeface="Arial Bold"/>
          <a:cs typeface="Arial Bold"/>
        </a:defRPr>
      </a:lvl9pPr>
    </p:titleStyle>
    <p:bodyStyle>
      <a:lvl1pPr marL="1106488" indent="-1106488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2397125" indent="-922338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3689350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5165725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6640513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8117810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775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9741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5706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65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931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896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862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827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793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758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724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lowchart: Process 127"/>
          <p:cNvSpPr/>
          <p:nvPr/>
        </p:nvSpPr>
        <p:spPr>
          <a:xfrm>
            <a:off x="800100" y="22275800"/>
            <a:ext cx="3770313" cy="577532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5575" y="1995488"/>
            <a:ext cx="4543425" cy="9037637"/>
          </a:xfrm>
        </p:spPr>
        <p:txBody>
          <a:bodyPr>
            <a:normAutofit/>
          </a:bodyPr>
          <a:lstStyle/>
          <a:p>
            <a:pPr defTabSz="1475965" fontAlgn="auto">
              <a:lnSpc>
                <a:spcPct val="125000"/>
              </a:lnSpc>
              <a:spcAft>
                <a:spcPts val="0"/>
              </a:spcAft>
              <a:defRPr/>
            </a:pPr>
            <a:r>
              <a:rPr lang="en-US" sz="7200" b="1" spc="-500" dirty="0" smtClean="0">
                <a:solidFill>
                  <a:srgbClr val="055699"/>
                </a:solidFill>
                <a:latin typeface="+mj-lt"/>
                <a:ea typeface="+mj-ea"/>
                <a:cs typeface="Tahoma" pitchFamily="34" charset="0"/>
              </a:rPr>
              <a:t>Overall sub-regional impact of HEIs:</a:t>
            </a:r>
            <a:br>
              <a:rPr lang="en-US" sz="7200" b="1" spc="-500" dirty="0" smtClean="0">
                <a:solidFill>
                  <a:srgbClr val="055699"/>
                </a:solidFill>
                <a:latin typeface="+mj-lt"/>
                <a:ea typeface="+mj-ea"/>
                <a:cs typeface="Tahoma" pitchFamily="34" charset="0"/>
              </a:rPr>
            </a:br>
            <a:r>
              <a:rPr lang="en-US" sz="7200" b="1" spc="-500" dirty="0" smtClean="0">
                <a:solidFill>
                  <a:srgbClr val="055699"/>
                </a:solidFill>
                <a:latin typeface="+mj-lt"/>
                <a:ea typeface="+mj-ea"/>
                <a:cs typeface="Tahoma" pitchFamily="34" charset="0"/>
              </a:rPr>
              <a:t>The case of Glasgow</a:t>
            </a:r>
            <a:endParaRPr lang="en-US" sz="7200" b="1" spc="-500" dirty="0">
              <a:solidFill>
                <a:srgbClr val="055699"/>
              </a:solidFill>
              <a:latin typeface="+mj-lt"/>
              <a:ea typeface="+mj-ea"/>
              <a:cs typeface="Tahoma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-1431131" y="11182351"/>
          <a:ext cx="12803981" cy="982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8200" y="15252700"/>
            <a:ext cx="30099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6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Glasgow HEIs</a:t>
            </a:r>
            <a:endParaRPr lang="en-GB" sz="60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graphicFrame>
        <p:nvGraphicFramePr>
          <p:cNvPr id="13" name="Chart 12"/>
          <p:cNvGraphicFramePr>
            <a:graphicFrameLocks noGrp="1"/>
          </p:cNvGraphicFramePr>
          <p:nvPr/>
        </p:nvGraphicFramePr>
        <p:xfrm>
          <a:off x="11503452" y="403283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15343618" y="15898280"/>
          <a:ext cx="5408263" cy="607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Chart 9"/>
          <p:cNvGraphicFramePr>
            <a:graphicFrameLocks noGrp="1"/>
          </p:cNvGraphicFramePr>
          <p:nvPr/>
        </p:nvGraphicFramePr>
        <p:xfrm>
          <a:off x="11394550" y="9614917"/>
          <a:ext cx="9296400" cy="607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Chart 13"/>
          <p:cNvGraphicFramePr>
            <a:graphicFrameLocks noGrp="1"/>
          </p:cNvGraphicFramePr>
          <p:nvPr/>
        </p:nvGraphicFramePr>
        <p:xfrm>
          <a:off x="640817" y="5019767"/>
          <a:ext cx="5521271" cy="607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58838" y="4003675"/>
            <a:ext cx="59594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8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5.6% of Glasgow GDP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3575" y="21389975"/>
            <a:ext cx="7839075" cy="785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500" b="1" spc="1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Modelling process:</a:t>
            </a:r>
          </a:p>
        </p:txBody>
      </p:sp>
      <p:sp>
        <p:nvSpPr>
          <p:cNvPr id="48" name="Flowchart: Process 47"/>
          <p:cNvSpPr/>
          <p:nvPr/>
        </p:nvSpPr>
        <p:spPr>
          <a:xfrm>
            <a:off x="1177925" y="22548850"/>
            <a:ext cx="3055938" cy="1395413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5400" dirty="0"/>
              <a:t>Students</a:t>
            </a:r>
            <a:endParaRPr lang="en-GB" dirty="0"/>
          </a:p>
        </p:txBody>
      </p:sp>
      <p:sp>
        <p:nvSpPr>
          <p:cNvPr id="49" name="Flowchart: Process 48"/>
          <p:cNvSpPr/>
          <p:nvPr/>
        </p:nvSpPr>
        <p:spPr>
          <a:xfrm>
            <a:off x="1185863" y="24336375"/>
            <a:ext cx="3055937" cy="1395413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5400" dirty="0"/>
              <a:t>HEIs</a:t>
            </a:r>
            <a:endParaRPr lang="en-GB" sz="5400" dirty="0"/>
          </a:p>
        </p:txBody>
      </p:sp>
      <p:sp>
        <p:nvSpPr>
          <p:cNvPr id="50" name="Flowchart: Process 49"/>
          <p:cNvSpPr/>
          <p:nvPr/>
        </p:nvSpPr>
        <p:spPr>
          <a:xfrm>
            <a:off x="1193800" y="26149300"/>
            <a:ext cx="3055938" cy="1395413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5400" dirty="0"/>
              <a:t>Graduates</a:t>
            </a:r>
            <a:endParaRPr lang="en-GB" sz="5400" dirty="0"/>
          </a:p>
        </p:txBody>
      </p:sp>
      <p:sp>
        <p:nvSpPr>
          <p:cNvPr id="51" name="Flowchart: Process 50"/>
          <p:cNvSpPr/>
          <p:nvPr/>
        </p:nvSpPr>
        <p:spPr>
          <a:xfrm>
            <a:off x="7292975" y="22355175"/>
            <a:ext cx="3224213" cy="914400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400" dirty="0"/>
              <a:t>Expenditure</a:t>
            </a:r>
            <a:endParaRPr lang="en-GB" dirty="0"/>
          </a:p>
        </p:txBody>
      </p:sp>
      <p:sp>
        <p:nvSpPr>
          <p:cNvPr id="52" name="Flowchart: Process 51"/>
          <p:cNvSpPr/>
          <p:nvPr/>
        </p:nvSpPr>
        <p:spPr>
          <a:xfrm>
            <a:off x="12165013" y="22123400"/>
            <a:ext cx="3055937" cy="1395413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5400" dirty="0"/>
              <a:t>IO-model</a:t>
            </a:r>
            <a:endParaRPr lang="en-GB" dirty="0"/>
          </a:p>
        </p:txBody>
      </p:sp>
      <p:sp>
        <p:nvSpPr>
          <p:cNvPr id="53" name="Flowchart: Process 52"/>
          <p:cNvSpPr/>
          <p:nvPr/>
        </p:nvSpPr>
        <p:spPr>
          <a:xfrm>
            <a:off x="16786225" y="22096413"/>
            <a:ext cx="3714750" cy="1603375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800" dirty="0"/>
              <a:t>Demand impact </a:t>
            </a:r>
            <a:r>
              <a:rPr lang="is-IS" sz="2800" b="1" dirty="0"/>
              <a:t>=</a:t>
            </a:r>
            <a:r>
              <a:rPr lang="is-IS" sz="2800" dirty="0"/>
              <a:t> direct spending </a:t>
            </a:r>
            <a:r>
              <a:rPr lang="is-IS" sz="2800" b="1" dirty="0"/>
              <a:t>+</a:t>
            </a:r>
            <a:r>
              <a:rPr lang="is-IS" sz="2800" dirty="0"/>
              <a:t> multiplier effects</a:t>
            </a:r>
          </a:p>
        </p:txBody>
      </p:sp>
      <p:cxnSp>
        <p:nvCxnSpPr>
          <p:cNvPr id="56" name="Straight Arrow Connector 55"/>
          <p:cNvCxnSpPr>
            <a:stCxn id="48" idx="2"/>
            <a:endCxn id="49" idx="0"/>
          </p:cNvCxnSpPr>
          <p:nvPr/>
        </p:nvCxnSpPr>
        <p:spPr>
          <a:xfrm rot="16200000" flipH="1">
            <a:off x="2513013" y="24136350"/>
            <a:ext cx="392112" cy="79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2"/>
            <a:endCxn id="50" idx="0"/>
          </p:cNvCxnSpPr>
          <p:nvPr/>
        </p:nvCxnSpPr>
        <p:spPr>
          <a:xfrm rot="16200000" flipH="1">
            <a:off x="2509045" y="25935781"/>
            <a:ext cx="417512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2" idx="1"/>
          </p:cNvCxnSpPr>
          <p:nvPr/>
        </p:nvCxnSpPr>
        <p:spPr>
          <a:xfrm>
            <a:off x="10439400" y="22812375"/>
            <a:ext cx="1725613" cy="7938"/>
          </a:xfrm>
          <a:prstGeom prst="straightConnector1">
            <a:avLst/>
          </a:prstGeom>
          <a:ln w="603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2" idx="3"/>
          </p:cNvCxnSpPr>
          <p:nvPr/>
        </p:nvCxnSpPr>
        <p:spPr>
          <a:xfrm>
            <a:off x="15220950" y="22820313"/>
            <a:ext cx="1481138" cy="3175"/>
          </a:xfrm>
          <a:prstGeom prst="straightConnector1">
            <a:avLst/>
          </a:prstGeom>
          <a:ln w="60325" cap="flat"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Flowchart: Process 69"/>
          <p:cNvSpPr/>
          <p:nvPr/>
        </p:nvSpPr>
        <p:spPr>
          <a:xfrm>
            <a:off x="12088813" y="24512588"/>
            <a:ext cx="3113087" cy="3525837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5400" dirty="0"/>
              <a:t>CGE-model</a:t>
            </a:r>
            <a:endParaRPr lang="en-GB" dirty="0"/>
          </a:p>
        </p:txBody>
      </p:sp>
      <p:sp>
        <p:nvSpPr>
          <p:cNvPr id="71" name="Flowchart: Process 70"/>
          <p:cNvSpPr/>
          <p:nvPr/>
        </p:nvSpPr>
        <p:spPr>
          <a:xfrm>
            <a:off x="6913563" y="24625300"/>
            <a:ext cx="3505200" cy="914400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400" dirty="0"/>
              <a:t>Labour supply</a:t>
            </a:r>
            <a:endParaRPr lang="en-GB" dirty="0"/>
          </a:p>
        </p:txBody>
      </p:sp>
      <p:cxnSp>
        <p:nvCxnSpPr>
          <p:cNvPr id="76" name="Elbow Connector 75"/>
          <p:cNvCxnSpPr>
            <a:stCxn id="51" idx="2"/>
            <a:endCxn id="70" idx="0"/>
          </p:cNvCxnSpPr>
          <p:nvPr/>
        </p:nvCxnSpPr>
        <p:spPr>
          <a:xfrm rot="16200000" flipH="1">
            <a:off x="10652919" y="21520944"/>
            <a:ext cx="1243013" cy="4740275"/>
          </a:xfrm>
          <a:prstGeom prst="bentConnector3">
            <a:avLst>
              <a:gd name="adj1" fmla="val 50000"/>
            </a:avLst>
          </a:prstGeom>
          <a:ln w="603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Flowchart: Process 104"/>
          <p:cNvSpPr/>
          <p:nvPr/>
        </p:nvSpPr>
        <p:spPr>
          <a:xfrm>
            <a:off x="6643688" y="25927050"/>
            <a:ext cx="3505200" cy="914400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400" dirty="0"/>
              <a:t>Wider effects</a:t>
            </a:r>
            <a:endParaRPr lang="en-GB" dirty="0"/>
          </a:p>
        </p:txBody>
      </p:sp>
      <p:sp>
        <p:nvSpPr>
          <p:cNvPr id="106" name="Flowchart: Process 105"/>
          <p:cNvSpPr/>
          <p:nvPr/>
        </p:nvSpPr>
        <p:spPr>
          <a:xfrm>
            <a:off x="6472238" y="27157363"/>
            <a:ext cx="3505200" cy="914400"/>
          </a:xfrm>
          <a:prstGeom prst="flowChartProcess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400" dirty="0"/>
              <a:t>Spatial effects</a:t>
            </a:r>
          </a:p>
        </p:txBody>
      </p:sp>
      <p:cxnSp>
        <p:nvCxnSpPr>
          <p:cNvPr id="110" name="Elbow Connector 109"/>
          <p:cNvCxnSpPr>
            <a:endCxn id="51" idx="1"/>
          </p:cNvCxnSpPr>
          <p:nvPr/>
        </p:nvCxnSpPr>
        <p:spPr>
          <a:xfrm flipV="1">
            <a:off x="4229100" y="22812375"/>
            <a:ext cx="3063875" cy="1939925"/>
          </a:xfrm>
          <a:prstGeom prst="bentConnector3">
            <a:avLst>
              <a:gd name="adj1" fmla="val 50000"/>
            </a:avLst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48" idx="3"/>
            <a:endCxn id="51" idx="1"/>
          </p:cNvCxnSpPr>
          <p:nvPr/>
        </p:nvCxnSpPr>
        <p:spPr>
          <a:xfrm flipV="1">
            <a:off x="4233863" y="22812375"/>
            <a:ext cx="3059112" cy="433388"/>
          </a:xfrm>
          <a:prstGeom prst="bentConnector3">
            <a:avLst>
              <a:gd name="adj1" fmla="val 50000"/>
            </a:avLst>
          </a:prstGeom>
          <a:ln w="603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endCxn id="71" idx="1"/>
          </p:cNvCxnSpPr>
          <p:nvPr/>
        </p:nvCxnSpPr>
        <p:spPr>
          <a:xfrm>
            <a:off x="4229100" y="23622000"/>
            <a:ext cx="2684463" cy="1460500"/>
          </a:xfrm>
          <a:prstGeom prst="bentConnector3">
            <a:avLst>
              <a:gd name="adj1" fmla="val 50000"/>
            </a:avLst>
          </a:prstGeom>
          <a:ln w="603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50" idx="3"/>
            <a:endCxn id="71" idx="1"/>
          </p:cNvCxnSpPr>
          <p:nvPr/>
        </p:nvCxnSpPr>
        <p:spPr>
          <a:xfrm flipV="1">
            <a:off x="4249738" y="25082500"/>
            <a:ext cx="2663825" cy="1765300"/>
          </a:xfrm>
          <a:prstGeom prst="bentConnector3">
            <a:avLst>
              <a:gd name="adj1" fmla="val 49046"/>
            </a:avLst>
          </a:prstGeom>
          <a:ln w="603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0" name="Curved Connector 129"/>
          <p:cNvCxnSpPr>
            <a:stCxn id="128" idx="3"/>
            <a:endCxn id="105" idx="1"/>
          </p:cNvCxnSpPr>
          <p:nvPr/>
        </p:nvCxnSpPr>
        <p:spPr>
          <a:xfrm>
            <a:off x="4570413" y="25163463"/>
            <a:ext cx="2073275" cy="1220787"/>
          </a:xfrm>
          <a:prstGeom prst="curvedConnector3">
            <a:avLst>
              <a:gd name="adj1" fmla="val 50000"/>
            </a:avLst>
          </a:prstGeom>
          <a:ln w="127000">
            <a:solidFill>
              <a:schemeClr val="accent2">
                <a:alpha val="3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4" name="Curved Connector 133"/>
          <p:cNvCxnSpPr>
            <a:stCxn id="128" idx="3"/>
            <a:endCxn id="106" idx="1"/>
          </p:cNvCxnSpPr>
          <p:nvPr/>
        </p:nvCxnSpPr>
        <p:spPr>
          <a:xfrm>
            <a:off x="4570413" y="25163463"/>
            <a:ext cx="1901825" cy="2451100"/>
          </a:xfrm>
          <a:prstGeom prst="curvedConnector3">
            <a:avLst>
              <a:gd name="adj1" fmla="val 50000"/>
            </a:avLst>
          </a:prstGeom>
          <a:ln w="101600">
            <a:solidFill>
              <a:schemeClr val="accent5">
                <a:alpha val="2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stCxn id="71" idx="3"/>
            <a:endCxn id="70" idx="1"/>
          </p:cNvCxnSpPr>
          <p:nvPr/>
        </p:nvCxnSpPr>
        <p:spPr>
          <a:xfrm>
            <a:off x="10418763" y="25082500"/>
            <a:ext cx="1670050" cy="1193800"/>
          </a:xfrm>
          <a:prstGeom prst="bentConnector3">
            <a:avLst>
              <a:gd name="adj1" fmla="val 50000"/>
            </a:avLst>
          </a:prstGeom>
          <a:ln w="603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05" idx="3"/>
          </p:cNvCxnSpPr>
          <p:nvPr/>
        </p:nvCxnSpPr>
        <p:spPr>
          <a:xfrm>
            <a:off x="10148888" y="26384250"/>
            <a:ext cx="1914525" cy="538163"/>
          </a:xfrm>
          <a:prstGeom prst="curvedConnector3">
            <a:avLst>
              <a:gd name="adj1" fmla="val 50000"/>
            </a:avLst>
          </a:prstGeom>
          <a:ln w="127000">
            <a:solidFill>
              <a:schemeClr val="accent2">
                <a:alpha val="3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8" name="Curved Connector 157"/>
          <p:cNvCxnSpPr>
            <a:stCxn id="106" idx="3"/>
          </p:cNvCxnSpPr>
          <p:nvPr/>
        </p:nvCxnSpPr>
        <p:spPr>
          <a:xfrm>
            <a:off x="9977438" y="27614563"/>
            <a:ext cx="2035175" cy="95250"/>
          </a:xfrm>
          <a:prstGeom prst="curvedConnector3">
            <a:avLst>
              <a:gd name="adj1" fmla="val 46258"/>
            </a:avLst>
          </a:prstGeom>
          <a:ln w="101600">
            <a:solidFill>
              <a:schemeClr val="accent5">
                <a:alpha val="2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16744950" y="24117300"/>
            <a:ext cx="3752850" cy="4171950"/>
          </a:xfrm>
          <a:prstGeom prst="rect">
            <a:avLst/>
          </a:prstGeom>
          <a:solidFill>
            <a:srgbClr val="2C67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75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s-IS" sz="2800" b="1" dirty="0"/>
              <a:t>Overall economic impact =</a:t>
            </a:r>
          </a:p>
          <a:p>
            <a:pPr algn="ctr" defTabSz="295275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s-IS" sz="2800" b="1" dirty="0"/>
              <a:t>Demand + Supply impacts</a:t>
            </a:r>
          </a:p>
          <a:p>
            <a:pPr algn="ctr" defTabSz="295275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s-IS" sz="2400" b="1" dirty="0"/>
              <a:t>(ultimately taking into account wider feedbacks and spatial effects)</a:t>
            </a:r>
            <a:endParaRPr lang="en-GB" sz="2400" dirty="0"/>
          </a:p>
        </p:txBody>
      </p:sp>
      <p:cxnSp>
        <p:nvCxnSpPr>
          <p:cNvPr id="185" name="Straight Arrow Connector 184"/>
          <p:cNvCxnSpPr/>
          <p:nvPr/>
        </p:nvCxnSpPr>
        <p:spPr>
          <a:xfrm flipV="1">
            <a:off x="15189200" y="25093613"/>
            <a:ext cx="1497013" cy="26987"/>
          </a:xfrm>
          <a:prstGeom prst="straightConnector1">
            <a:avLst/>
          </a:prstGeom>
          <a:ln w="603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/>
          <p:cNvCxnSpPr/>
          <p:nvPr/>
        </p:nvCxnSpPr>
        <p:spPr>
          <a:xfrm flipV="1">
            <a:off x="15213013" y="25500013"/>
            <a:ext cx="1473200" cy="1587"/>
          </a:xfrm>
          <a:prstGeom prst="bentConnector3">
            <a:avLst>
              <a:gd name="adj1" fmla="val 50000"/>
            </a:avLst>
          </a:prstGeom>
          <a:ln w="603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0" name="Curved Connector 189"/>
          <p:cNvCxnSpPr/>
          <p:nvPr/>
        </p:nvCxnSpPr>
        <p:spPr>
          <a:xfrm flipV="1">
            <a:off x="15214600" y="26719213"/>
            <a:ext cx="1471613" cy="1587"/>
          </a:xfrm>
          <a:prstGeom prst="curvedConnector3">
            <a:avLst>
              <a:gd name="adj1" fmla="val 50000"/>
            </a:avLst>
          </a:prstGeom>
          <a:ln w="127000">
            <a:solidFill>
              <a:schemeClr val="accent2">
                <a:alpha val="3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2" name="Curved Connector 191"/>
          <p:cNvCxnSpPr/>
          <p:nvPr/>
        </p:nvCxnSpPr>
        <p:spPr>
          <a:xfrm flipV="1">
            <a:off x="15163800" y="27735213"/>
            <a:ext cx="1573213" cy="1587"/>
          </a:xfrm>
          <a:prstGeom prst="curvedConnector3">
            <a:avLst>
              <a:gd name="adj1" fmla="val 50000"/>
            </a:avLst>
          </a:prstGeom>
          <a:ln w="101600">
            <a:solidFill>
              <a:schemeClr val="accent5">
                <a:alpha val="24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631363" y="16473488"/>
            <a:ext cx="5456237" cy="47323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tIns="108000" bIns="36000" anchor="ctr"/>
          <a:lstStyle/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4500" b="1" spc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Work in Progress: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s-IS" sz="3000" spc="500">
                <a:solidFill>
                  <a:schemeClr val="tx2"/>
                </a:solidFill>
                <a:latin typeface="+mn-lt"/>
              </a:rPr>
              <a:t>Balanced budget </a:t>
            </a:r>
            <a:r>
              <a:rPr lang="is-IS" sz="3000" spc="500" dirty="0">
                <a:solidFill>
                  <a:schemeClr val="tx2"/>
                </a:solidFill>
                <a:latin typeface="+mn-lt"/>
              </a:rPr>
              <a:t>and    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 expenditure switching   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 impacts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Student labour supply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Skills impacts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Interregional impacts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Alternative model 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3000" spc="500" dirty="0">
                <a:solidFill>
                  <a:schemeClr val="tx2"/>
                </a:solidFill>
                <a:latin typeface="+mn-lt"/>
              </a:rPr>
              <a:t> settings</a:t>
            </a: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is-IS" sz="4400" dirty="0">
              <a:solidFill>
                <a:schemeClr val="tx2"/>
              </a:solidFill>
              <a:latin typeface="+mn-lt"/>
            </a:endParaRPr>
          </a:p>
          <a:p>
            <a:pPr defTabSz="1475965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69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11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Calibri</vt:lpstr>
      <vt:lpstr>Arial</vt:lpstr>
      <vt:lpstr>Arial Bold</vt:lpstr>
      <vt:lpstr>Tahoma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Overall sub-regional impact of HEIs: The case of Glasgow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Learninig Services</dc:creator>
  <cp:lastModifiedBy>Administration</cp:lastModifiedBy>
  <cp:revision>75</cp:revision>
  <dcterms:created xsi:type="dcterms:W3CDTF">2010-11-04T19:32:29Z</dcterms:created>
  <dcterms:modified xsi:type="dcterms:W3CDTF">2010-11-05T11:27:29Z</dcterms:modified>
</cp:coreProperties>
</file>